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Lst>
  <p:sldIdLst>
    <p:sldId id="257" r:id="rId7"/>
    <p:sldId id="266" r:id="rId8"/>
    <p:sldId id="264" r:id="rId9"/>
    <p:sldId id="265" r:id="rId10"/>
    <p:sldId id="282" r:id="rId11"/>
    <p:sldId id="268" r:id="rId12"/>
    <p:sldId id="283" r:id="rId13"/>
    <p:sldId id="273" r:id="rId14"/>
    <p:sldId id="277" r:id="rId15"/>
    <p:sldId id="300" r:id="rId16"/>
    <p:sldId id="303" r:id="rId17"/>
    <p:sldId id="274" r:id="rId18"/>
    <p:sldId id="301" r:id="rId19"/>
    <p:sldId id="305" r:id="rId20"/>
    <p:sldId id="306" r:id="rId21"/>
    <p:sldId id="307" r:id="rId22"/>
    <p:sldId id="267" r:id="rId23"/>
    <p:sldId id="278" r:id="rId24"/>
    <p:sldId id="298" r:id="rId25"/>
    <p:sldId id="279" r:id="rId26"/>
    <p:sldId id="269" r:id="rId27"/>
    <p:sldId id="308" r:id="rId28"/>
    <p:sldId id="299" r:id="rId29"/>
    <p:sldId id="309" r:id="rId30"/>
    <p:sldId id="310" r:id="rId31"/>
    <p:sldId id="272" r:id="rId32"/>
    <p:sldId id="292" r:id="rId33"/>
    <p:sldId id="276" r:id="rId34"/>
    <p:sldId id="293" r:id="rId35"/>
    <p:sldId id="294" r:id="rId36"/>
    <p:sldId id="295" r:id="rId37"/>
    <p:sldId id="271" r:id="rId38"/>
    <p:sldId id="311" r:id="rId39"/>
    <p:sldId id="312" r:id="rId40"/>
    <p:sldId id="313" r:id="rId41"/>
    <p:sldId id="280" r:id="rId42"/>
    <p:sldId id="281" r:id="rId43"/>
    <p:sldId id="314" r:id="rId44"/>
    <p:sldId id="315" r:id="rId45"/>
    <p:sldId id="316" r:id="rId46"/>
    <p:sldId id="296" r:id="rId47"/>
    <p:sldId id="27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94" autoAdjust="0"/>
    <p:restoredTop sz="94660"/>
  </p:normalViewPr>
  <p:slideViewPr>
    <p:cSldViewPr snapToGrid="0">
      <p:cViewPr varScale="1">
        <p:scale>
          <a:sx n="83" d="100"/>
          <a:sy n="83" d="100"/>
        </p:scale>
        <p:origin x="7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94693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407469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77694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DE7251-A8CD-464C-A115-3A368F69686C}"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23016B-29C0-4B5A-B37E-443951AC17C5}" type="slidenum">
              <a:rPr lang="en-US" smtClean="0"/>
              <a:t>‹#›</a:t>
            </a:fld>
            <a:endParaRPr lang="en-US" dirty="0"/>
          </a:p>
        </p:txBody>
      </p:sp>
    </p:spTree>
    <p:extLst>
      <p:ext uri="{BB962C8B-B14F-4D97-AF65-F5344CB8AC3E}">
        <p14:creationId xmlns:p14="http://schemas.microsoft.com/office/powerpoint/2010/main" val="203431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E7251-A8CD-464C-A115-3A368F69686C}"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23016B-29C0-4B5A-B37E-443951AC17C5}" type="slidenum">
              <a:rPr lang="en-US" smtClean="0"/>
              <a:t>‹#›</a:t>
            </a:fld>
            <a:endParaRPr lang="en-US" dirty="0"/>
          </a:p>
        </p:txBody>
      </p:sp>
    </p:spTree>
    <p:extLst>
      <p:ext uri="{BB962C8B-B14F-4D97-AF65-F5344CB8AC3E}">
        <p14:creationId xmlns:p14="http://schemas.microsoft.com/office/powerpoint/2010/main" val="166213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52578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1182253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170057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0FE9F2-7723-4740-A4CC-8F9EF0E159BD}"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140800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0FE9F2-7723-4740-A4CC-8F9EF0E159BD}"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4238125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0FE9F2-7723-4740-A4CC-8F9EF0E159BD}"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159432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322725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FE9F2-7723-4740-A4CC-8F9EF0E159BD}"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286146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0FE9F2-7723-4740-A4CC-8F9EF0E159BD}"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1778167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0FE9F2-7723-4740-A4CC-8F9EF0E159BD}"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3026761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3136977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a:p>
        </p:txBody>
      </p:sp>
    </p:spTree>
    <p:extLst>
      <p:ext uri="{BB962C8B-B14F-4D97-AF65-F5344CB8AC3E}">
        <p14:creationId xmlns:p14="http://schemas.microsoft.com/office/powerpoint/2010/main" val="200207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72184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6214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43829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272913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48306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69162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0FE9F2-7723-4740-A4CC-8F9EF0E159BD}"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28775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FE9F2-7723-4740-A4CC-8F9EF0E159BD}" type="datetimeFigureOut">
              <a:rPr lang="en-US" smtClean="0"/>
              <a:t>10/16/2024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AA61C-FE5B-4D7F-9C76-1898C4604FDC}" type="slidenum">
              <a:rPr lang="en-US" smtClean="0"/>
              <a:t>‹#›</a:t>
            </a:fld>
            <a:endParaRPr lang="en-US" dirty="0"/>
          </a:p>
        </p:txBody>
      </p:sp>
    </p:spTree>
    <p:extLst>
      <p:ext uri="{BB962C8B-B14F-4D97-AF65-F5344CB8AC3E}">
        <p14:creationId xmlns:p14="http://schemas.microsoft.com/office/powerpoint/2010/main" val="239866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E7251-A8CD-464C-A115-3A368F69686C}" type="datetimeFigureOut">
              <a:rPr lang="en-US" smtClean="0"/>
              <a:t>10/16/2024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3016B-29C0-4B5A-B37E-443951AC17C5}" type="slidenum">
              <a:rPr lang="en-US" smtClean="0"/>
              <a:t>‹#›</a:t>
            </a:fld>
            <a:endParaRPr lang="en-US" dirty="0"/>
          </a:p>
        </p:txBody>
      </p:sp>
    </p:spTree>
    <p:extLst>
      <p:ext uri="{BB962C8B-B14F-4D97-AF65-F5344CB8AC3E}">
        <p14:creationId xmlns:p14="http://schemas.microsoft.com/office/powerpoint/2010/main" val="133392721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FE9F2-7723-4740-A4CC-8F9EF0E159BD}" type="datetimeFigureOut">
              <a:rPr lang="en-US" smtClean="0"/>
              <a:t>10/16/2024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AA61C-FE5B-4D7F-9C76-1898C4604FDC}" type="slidenum">
              <a:rPr lang="en-US" smtClean="0"/>
              <a:t>‹#›</a:t>
            </a:fld>
            <a:endParaRPr lang="en-US"/>
          </a:p>
        </p:txBody>
      </p:sp>
    </p:spTree>
    <p:extLst>
      <p:ext uri="{BB962C8B-B14F-4D97-AF65-F5344CB8AC3E}">
        <p14:creationId xmlns:p14="http://schemas.microsoft.com/office/powerpoint/2010/main" val="4408466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obs.lshtm.ac.uk/"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jobs.lshtm.ac.u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create-phd@lshtm.ac.uk"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www.create-phd.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14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Collaborative partnership:</a:t>
            </a:r>
          </a:p>
          <a:p>
            <a:pPr marL="0" indent="0">
              <a:buNone/>
            </a:pPr>
            <a:endParaRPr lang="en-US" dirty="0"/>
          </a:p>
          <a:p>
            <a:pPr marL="0" indent="0">
              <a:buNone/>
            </a:pPr>
            <a:endParaRPr lang="en-GB" dirty="0"/>
          </a:p>
        </p:txBody>
      </p:sp>
      <p:pic>
        <p:nvPicPr>
          <p:cNvPr id="2" name="Picture 1">
            <a:extLst>
              <a:ext uri="{FF2B5EF4-FFF2-40B4-BE49-F238E27FC236}">
                <a16:creationId xmlns:a16="http://schemas.microsoft.com/office/drawing/2014/main" id="{258A475B-DD9A-18B0-40A9-341E6B55784B}"/>
              </a:ext>
            </a:extLst>
          </p:cNvPr>
          <p:cNvPicPr>
            <a:picLocks noChangeAspect="1"/>
          </p:cNvPicPr>
          <p:nvPr/>
        </p:nvPicPr>
        <p:blipFill rotWithShape="1">
          <a:blip r:embed="rId3"/>
          <a:srcRect l="5734" t="22603" r="6196" b="9435"/>
          <a:stretch/>
        </p:blipFill>
        <p:spPr>
          <a:xfrm>
            <a:off x="1605388" y="1814387"/>
            <a:ext cx="8731842" cy="3790282"/>
          </a:xfrm>
          <a:prstGeom prst="rect">
            <a:avLst/>
          </a:prstGeom>
        </p:spPr>
      </p:pic>
    </p:spTree>
    <p:extLst>
      <p:ext uri="{BB962C8B-B14F-4D97-AF65-F5344CB8AC3E}">
        <p14:creationId xmlns:p14="http://schemas.microsoft.com/office/powerpoint/2010/main" val="277222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25000" lnSpcReduction="20000"/>
          </a:bodyPr>
          <a:lstStyle/>
          <a:p>
            <a:pPr marL="0" indent="0">
              <a:buNone/>
            </a:pPr>
            <a:r>
              <a:rPr lang="en-US" sz="11200" b="1" dirty="0"/>
              <a:t>Overview of the Programme:</a:t>
            </a:r>
          </a:p>
          <a:p>
            <a:pPr marL="0" indent="0">
              <a:buNone/>
            </a:pPr>
            <a:endParaRPr lang="en-US" sz="8600" dirty="0"/>
          </a:p>
          <a:p>
            <a:pPr>
              <a:spcBef>
                <a:spcPts val="0"/>
              </a:spcBef>
              <a:spcAft>
                <a:spcPts val="1200"/>
              </a:spcAft>
            </a:pPr>
            <a:r>
              <a:rPr lang="en-US" sz="10400" dirty="0"/>
              <a:t>Wellcome Trust funded programme: 25 (3-year) PhD fellowships (5/year)</a:t>
            </a:r>
          </a:p>
          <a:p>
            <a:pPr>
              <a:spcBef>
                <a:spcPts val="0"/>
              </a:spcBef>
              <a:spcAft>
                <a:spcPts val="1200"/>
              </a:spcAft>
            </a:pPr>
            <a:r>
              <a:rPr lang="en-US" sz="10400" dirty="0"/>
              <a:t>Open to UK/Republic of Ireland registered </a:t>
            </a:r>
            <a:r>
              <a:rPr lang="en-US" sz="10400" u="sng" dirty="0"/>
              <a:t>health professionals</a:t>
            </a:r>
          </a:p>
          <a:p>
            <a:pPr>
              <a:spcBef>
                <a:spcPts val="0"/>
              </a:spcBef>
              <a:spcAft>
                <a:spcPts val="1200"/>
              </a:spcAft>
            </a:pPr>
            <a:r>
              <a:rPr lang="en-US" sz="10400" dirty="0"/>
              <a:t>Fellows will register at one of the partner UK Institutions (UKI) </a:t>
            </a:r>
          </a:p>
          <a:p>
            <a:pPr>
              <a:spcBef>
                <a:spcPts val="0"/>
              </a:spcBef>
              <a:spcAft>
                <a:spcPts val="1200"/>
              </a:spcAft>
            </a:pPr>
            <a:r>
              <a:rPr lang="en-US" sz="10400" dirty="0"/>
              <a:t>Fellows will be based at an African Partner Institution (API) for 18-24 months</a:t>
            </a:r>
          </a:p>
          <a:p>
            <a:pPr marL="0" indent="0">
              <a:buNone/>
            </a:pPr>
            <a:endParaRPr lang="en-GB" dirty="0"/>
          </a:p>
        </p:txBody>
      </p:sp>
    </p:spTree>
    <p:extLst>
      <p:ext uri="{BB962C8B-B14F-4D97-AF65-F5344CB8AC3E}">
        <p14:creationId xmlns:p14="http://schemas.microsoft.com/office/powerpoint/2010/main" val="271019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25000" lnSpcReduction="20000"/>
          </a:bodyPr>
          <a:lstStyle/>
          <a:p>
            <a:pPr marL="0" indent="0">
              <a:buNone/>
            </a:pPr>
            <a:r>
              <a:rPr lang="en-US" sz="11200" b="1" dirty="0"/>
              <a:t>Overview of the Programme:</a:t>
            </a:r>
          </a:p>
          <a:p>
            <a:pPr marL="0" indent="0">
              <a:lnSpc>
                <a:spcPct val="120000"/>
              </a:lnSpc>
              <a:buNone/>
            </a:pPr>
            <a:r>
              <a:rPr lang="en-US" sz="10400" dirty="0"/>
              <a:t>Research focus:</a:t>
            </a:r>
          </a:p>
          <a:p>
            <a:pPr>
              <a:lnSpc>
                <a:spcPct val="120000"/>
              </a:lnSpc>
            </a:pPr>
            <a:r>
              <a:rPr lang="en-US" sz="10400" dirty="0"/>
              <a:t>Health needs of sub-Saharan Africa</a:t>
            </a:r>
          </a:p>
          <a:p>
            <a:pPr>
              <a:lnSpc>
                <a:spcPct val="120000"/>
              </a:lnSpc>
            </a:pPr>
            <a:r>
              <a:rPr lang="en-US" sz="10400" dirty="0"/>
              <a:t>Interdisciplinary (rather than exclusively biomedical) research</a:t>
            </a:r>
          </a:p>
          <a:p>
            <a:pPr>
              <a:lnSpc>
                <a:spcPct val="120000"/>
              </a:lnSpc>
            </a:pPr>
            <a:endParaRPr lang="en-US" sz="10400" dirty="0"/>
          </a:p>
          <a:p>
            <a:pPr marL="0" indent="0">
              <a:buNone/>
            </a:pPr>
            <a:r>
              <a:rPr lang="en-US" sz="10400" dirty="0"/>
              <a:t>Research culture: </a:t>
            </a:r>
          </a:p>
          <a:p>
            <a:pPr marL="0" indent="0">
              <a:buNone/>
            </a:pPr>
            <a:r>
              <a:rPr lang="en-US" sz="10400" b="1" dirty="0"/>
              <a:t>Wellcome Trust: </a:t>
            </a:r>
            <a:r>
              <a:rPr lang="en-US" sz="10400" dirty="0"/>
              <a:t>A culture that is creative, inclusive and honest.</a:t>
            </a:r>
          </a:p>
          <a:p>
            <a:pPr marL="0" indent="0" algn="ctr">
              <a:spcBef>
                <a:spcPts val="0"/>
              </a:spcBef>
              <a:spcAft>
                <a:spcPts val="1200"/>
              </a:spcAft>
              <a:buNone/>
            </a:pPr>
            <a:endParaRPr lang="en-US" sz="11200" b="1" dirty="0"/>
          </a:p>
          <a:p>
            <a:pPr marL="0" indent="0" algn="ctr">
              <a:spcBef>
                <a:spcPts val="0"/>
              </a:spcBef>
              <a:spcAft>
                <a:spcPts val="1200"/>
              </a:spcAft>
              <a:buNone/>
            </a:pPr>
            <a:r>
              <a:rPr lang="en-US" sz="11200" b="1" dirty="0"/>
              <a:t>Transformation of Research Culture and improving </a:t>
            </a:r>
            <a:br>
              <a:rPr lang="en-US" sz="11200" b="1" dirty="0"/>
            </a:br>
            <a:r>
              <a:rPr lang="en-US" sz="11200" b="1" dirty="0"/>
              <a:t>Equity, Diversity &amp; Inclusion (EDI) central to programme’s aim </a:t>
            </a:r>
          </a:p>
          <a:p>
            <a:pPr marL="0" indent="0">
              <a:buNone/>
            </a:pPr>
            <a:endParaRPr lang="en-GB" dirty="0"/>
          </a:p>
        </p:txBody>
      </p:sp>
    </p:spTree>
    <p:extLst>
      <p:ext uri="{BB962C8B-B14F-4D97-AF65-F5344CB8AC3E}">
        <p14:creationId xmlns:p14="http://schemas.microsoft.com/office/powerpoint/2010/main" val="298693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033CDD-4271-2BD4-5CE1-1DFA7ACE06D7}"/>
              </a:ext>
            </a:extLst>
          </p:cNvPr>
          <p:cNvPicPr>
            <a:picLocks noChangeAspect="1"/>
          </p:cNvPicPr>
          <p:nvPr/>
        </p:nvPicPr>
        <p:blipFill>
          <a:blip r:embed="rId3"/>
          <a:stretch>
            <a:fillRect/>
          </a:stretch>
        </p:blipFill>
        <p:spPr>
          <a:xfrm>
            <a:off x="6397033" y="1253331"/>
            <a:ext cx="5794967" cy="4424682"/>
          </a:xfrm>
          <a:prstGeom prst="rect">
            <a:avLst/>
          </a:prstGeom>
          <a:ln>
            <a:noFill/>
          </a:ln>
        </p:spPr>
      </p:pic>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0"/>
            <a:ext cx="10515600" cy="4578851"/>
          </a:xfrm>
        </p:spPr>
        <p:txBody>
          <a:bodyPr>
            <a:normAutofit/>
          </a:bodyPr>
          <a:lstStyle/>
          <a:p>
            <a:pPr marL="0" indent="0">
              <a:buNone/>
            </a:pPr>
            <a:r>
              <a:rPr lang="en-US" sz="2800" b="1" dirty="0"/>
              <a:t>How CREATE differs from previous programme(s):</a:t>
            </a:r>
          </a:p>
          <a:p>
            <a:r>
              <a:rPr lang="en-US" dirty="0"/>
              <a:t>Defined 6 API with 5 UKI</a:t>
            </a:r>
          </a:p>
          <a:p>
            <a:r>
              <a:rPr lang="en-US" dirty="0"/>
              <a:t>Modified recruitment process</a:t>
            </a:r>
          </a:p>
          <a:p>
            <a:r>
              <a:rPr lang="en-US" dirty="0"/>
              <a:t>Joint API and UKI supervision</a:t>
            </a:r>
          </a:p>
          <a:p>
            <a:r>
              <a:rPr lang="en-US" dirty="0"/>
              <a:t>Training &amp; cohort activities </a:t>
            </a:r>
          </a:p>
          <a:p>
            <a:r>
              <a:rPr lang="en-US" dirty="0"/>
              <a:t>Research culture and EDI focus</a:t>
            </a:r>
          </a:p>
          <a:p>
            <a:r>
              <a:rPr lang="en-US" dirty="0"/>
              <a:t>Formal monitoring of fellows/impact </a:t>
            </a:r>
          </a:p>
          <a:p>
            <a:r>
              <a:rPr lang="en-US" dirty="0"/>
              <a:t>2-level programme oversight</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32169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EDI and research culture roadmap:</a:t>
            </a:r>
          </a:p>
          <a:p>
            <a:pPr marL="0" indent="0">
              <a:buNone/>
            </a:pPr>
            <a:endParaRPr lang="en-US" sz="11200" b="1" dirty="0"/>
          </a:p>
          <a:p>
            <a:pPr marL="0" indent="0">
              <a:buNone/>
            </a:pPr>
            <a:endParaRPr lang="en-US" sz="11200" b="1" dirty="0"/>
          </a:p>
        </p:txBody>
      </p:sp>
      <p:pic>
        <p:nvPicPr>
          <p:cNvPr id="4" name="Picture 3">
            <a:extLst>
              <a:ext uri="{FF2B5EF4-FFF2-40B4-BE49-F238E27FC236}">
                <a16:creationId xmlns:a16="http://schemas.microsoft.com/office/drawing/2014/main" id="{3D546D87-A4BD-4BF5-9DF5-04B36160FF26}"/>
              </a:ext>
            </a:extLst>
          </p:cNvPr>
          <p:cNvPicPr>
            <a:picLocks noChangeAspect="1"/>
          </p:cNvPicPr>
          <p:nvPr/>
        </p:nvPicPr>
        <p:blipFill>
          <a:blip r:embed="rId3"/>
          <a:stretch>
            <a:fillRect/>
          </a:stretch>
        </p:blipFill>
        <p:spPr>
          <a:xfrm>
            <a:off x="1690687" y="1732429"/>
            <a:ext cx="8810625" cy="4038600"/>
          </a:xfrm>
          <a:prstGeom prst="rect">
            <a:avLst/>
          </a:prstGeom>
        </p:spPr>
      </p:pic>
    </p:spTree>
    <p:extLst>
      <p:ext uri="{BB962C8B-B14F-4D97-AF65-F5344CB8AC3E}">
        <p14:creationId xmlns:p14="http://schemas.microsoft.com/office/powerpoint/2010/main" val="230280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4269308" cy="4351338"/>
          </a:xfrm>
        </p:spPr>
        <p:txBody>
          <a:bodyPr>
            <a:normAutofit/>
          </a:bodyPr>
          <a:lstStyle/>
          <a:p>
            <a:pPr marL="0" indent="0">
              <a:buNone/>
            </a:pPr>
            <a:r>
              <a:rPr lang="en-US" b="1" dirty="0"/>
              <a:t>Digital Global Health Academy:</a:t>
            </a:r>
          </a:p>
          <a:p>
            <a:pPr marL="285750" indent="-285750">
              <a:buFont typeface="Arial" panose="020B0604020202020204" pitchFamily="34" charset="0"/>
              <a:buChar char="•"/>
            </a:pPr>
            <a:r>
              <a:rPr lang="en-US" sz="2800" dirty="0"/>
              <a:t>Modular, participatory programme </a:t>
            </a:r>
          </a:p>
          <a:p>
            <a:pPr marL="285750" indent="-285750">
              <a:buFont typeface="Arial" panose="020B0604020202020204" pitchFamily="34" charset="0"/>
              <a:buChar char="•"/>
            </a:pPr>
            <a:r>
              <a:rPr lang="en-GB" sz="2800" dirty="0"/>
              <a:t>To integrate into core doctoral training across institutions </a:t>
            </a:r>
          </a:p>
          <a:p>
            <a:pPr marL="285750" indent="-285750">
              <a:buFont typeface="Arial" panose="020B0604020202020204" pitchFamily="34" charset="0"/>
              <a:buChar char="•"/>
            </a:pPr>
            <a:r>
              <a:rPr lang="en-US" sz="2800" dirty="0"/>
              <a:t>Rolling programme </a:t>
            </a:r>
          </a:p>
          <a:p>
            <a:pPr marL="285750" indent="-285750">
              <a:buFont typeface="Arial" panose="020B0604020202020204" pitchFamily="34" charset="0"/>
              <a:buChar char="•"/>
            </a:pPr>
            <a:r>
              <a:rPr lang="en-GB" sz="2800" dirty="0"/>
              <a:t>Across UKI  &amp; APIs</a:t>
            </a:r>
          </a:p>
          <a:p>
            <a:pPr marL="285750" indent="-285750">
              <a:buFont typeface="Arial" panose="020B0604020202020204" pitchFamily="34" charset="0"/>
              <a:buChar char="•"/>
            </a:pPr>
            <a:endParaRPr lang="en-GB" sz="2800" dirty="0"/>
          </a:p>
          <a:p>
            <a:pPr marL="0" indent="0">
              <a:buNone/>
            </a:pPr>
            <a:endParaRPr lang="en-US" b="1" dirty="0"/>
          </a:p>
        </p:txBody>
      </p:sp>
      <p:graphicFrame>
        <p:nvGraphicFramePr>
          <p:cNvPr id="2" name="Table 1">
            <a:extLst>
              <a:ext uri="{FF2B5EF4-FFF2-40B4-BE49-F238E27FC236}">
                <a16:creationId xmlns:a16="http://schemas.microsoft.com/office/drawing/2014/main" id="{48034177-6AD4-488C-AF13-4F0EDCC575DB}"/>
              </a:ext>
            </a:extLst>
          </p:cNvPr>
          <p:cNvGraphicFramePr>
            <a:graphicFrameLocks noGrp="1"/>
          </p:cNvGraphicFramePr>
          <p:nvPr>
            <p:extLst>
              <p:ext uri="{D42A27DB-BD31-4B8C-83A1-F6EECF244321}">
                <p14:modId xmlns:p14="http://schemas.microsoft.com/office/powerpoint/2010/main" val="4081241317"/>
              </p:ext>
            </p:extLst>
          </p:nvPr>
        </p:nvGraphicFramePr>
        <p:xfrm>
          <a:off x="4982817" y="714533"/>
          <a:ext cx="6754594" cy="5428934"/>
        </p:xfrm>
        <a:graphic>
          <a:graphicData uri="http://schemas.openxmlformats.org/drawingml/2006/table">
            <a:tbl>
              <a:tblPr firstRow="1" firstCol="1" bandRow="1"/>
              <a:tblGrid>
                <a:gridCol w="1572202">
                  <a:extLst>
                    <a:ext uri="{9D8B030D-6E8A-4147-A177-3AD203B41FA5}">
                      <a16:colId xmlns:a16="http://schemas.microsoft.com/office/drawing/2014/main" val="3831391416"/>
                    </a:ext>
                  </a:extLst>
                </a:gridCol>
                <a:gridCol w="5182392">
                  <a:extLst>
                    <a:ext uri="{9D8B030D-6E8A-4147-A177-3AD203B41FA5}">
                      <a16:colId xmlns:a16="http://schemas.microsoft.com/office/drawing/2014/main" val="428142798"/>
                    </a:ext>
                  </a:extLst>
                </a:gridCol>
              </a:tblGrid>
              <a:tr h="300565">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lnSpc>
                          <a:spcPct val="107000"/>
                        </a:lnSpc>
                        <a:spcAft>
                          <a:spcPts val="800"/>
                        </a:spcAft>
                      </a:pPr>
                      <a:r>
                        <a:rPr lang="en-US" sz="2000" dirty="0">
                          <a:effectLst/>
                        </a:rPr>
                        <a:t>THEME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lnSpc>
                          <a:spcPct val="107000"/>
                        </a:lnSpc>
                        <a:spcAft>
                          <a:spcPts val="800"/>
                        </a:spcAft>
                      </a:pPr>
                      <a:r>
                        <a:rPr lang="en-US" sz="2000" dirty="0">
                          <a:effectLst/>
                        </a:rPr>
                        <a:t>TRAINING COMPONENTS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796258201"/>
                  </a:ext>
                </a:extLst>
              </a:tr>
              <a:tr h="929619">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lvl="0" indent="0" algn="l">
                        <a:lnSpc>
                          <a:spcPct val="107000"/>
                        </a:lnSpc>
                        <a:spcAft>
                          <a:spcPts val="300"/>
                        </a:spcAft>
                        <a:buSzPts val="1000"/>
                        <a:buFont typeface="Symbol" panose="05050102010706020507" pitchFamily="18" charset="2"/>
                        <a:buNone/>
                        <a:tabLst>
                          <a:tab pos="457200" algn="l"/>
                        </a:tabLst>
                      </a:pPr>
                      <a:r>
                        <a:rPr lang="en-US" sz="2000" dirty="0">
                          <a:effectLst/>
                        </a:rPr>
                        <a:t>Conducting </a:t>
                      </a:r>
                      <a:br>
                        <a:rPr lang="en-US" sz="2000" dirty="0">
                          <a:effectLst/>
                        </a:rPr>
                      </a:br>
                      <a:r>
                        <a:rPr lang="en-US" sz="2000" dirty="0">
                          <a:effectLst/>
                        </a:rPr>
                        <a:t>research effectively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Project / Data / Financial  Management </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Working in resource-limited settings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2775729"/>
                  </a:ext>
                </a:extLst>
              </a:tr>
              <a:tr h="929619">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lvl="0" indent="0" algn="l">
                        <a:lnSpc>
                          <a:spcPct val="107000"/>
                        </a:lnSpc>
                        <a:spcAft>
                          <a:spcPts val="300"/>
                        </a:spcAft>
                        <a:buSzPts val="1000"/>
                        <a:buFont typeface="Symbol" panose="05050102010706020507" pitchFamily="18" charset="2"/>
                        <a:buNone/>
                        <a:tabLst>
                          <a:tab pos="457200" algn="l"/>
                        </a:tabLst>
                      </a:pPr>
                      <a:r>
                        <a:rPr lang="en-US" sz="2000" dirty="0">
                          <a:effectLst/>
                        </a:rPr>
                        <a:t>Enterprise and leadership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Research Leadership Programme </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Balancing clinical and academic careers</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Cross-disciplinary working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40671301"/>
                  </a:ext>
                </a:extLst>
              </a:tr>
              <a:tr h="1119647">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lvl="0" indent="0" algn="l">
                        <a:lnSpc>
                          <a:spcPct val="107000"/>
                        </a:lnSpc>
                        <a:spcAft>
                          <a:spcPts val="300"/>
                        </a:spcAft>
                        <a:buSzPts val="1000"/>
                        <a:buFont typeface="Symbol" panose="05050102010706020507" pitchFamily="18" charset="2"/>
                        <a:buNone/>
                        <a:tabLst>
                          <a:tab pos="457200" algn="l"/>
                        </a:tabLst>
                      </a:pPr>
                      <a:r>
                        <a:rPr lang="en-US" sz="2000" dirty="0">
                          <a:effectLst/>
                        </a:rPr>
                        <a:t>Contribution </a:t>
                      </a:r>
                      <a:br>
                        <a:rPr lang="en-US" sz="2000" dirty="0">
                          <a:effectLst/>
                        </a:rPr>
                      </a:br>
                      <a:r>
                        <a:rPr lang="en-US" sz="2000" dirty="0">
                          <a:effectLst/>
                        </a:rPr>
                        <a:t>to Society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rgbClr val="FFFFFF">
                          <a:lumMod val="95000"/>
                        </a:srgb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Research for Impact </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Public Engagement &amp; community partnerships</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Engaging policy makers</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Open Access, Research </a:t>
                      </a:r>
                      <a:r>
                        <a:rPr lang="en-GB" sz="1800" noProof="0" dirty="0">
                          <a:effectLst/>
                        </a:rPr>
                        <a:t>commercialisation</a:t>
                      </a:r>
                      <a:r>
                        <a:rPr lang="en-US" sz="1800" dirty="0">
                          <a:effectLst/>
                        </a:rPr>
                        <a:t> &amp; IPR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120344"/>
                  </a:ext>
                </a:extLst>
              </a:tr>
              <a:tr h="1119647">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lvl="0" indent="0" algn="l">
                        <a:lnSpc>
                          <a:spcPct val="107000"/>
                        </a:lnSpc>
                        <a:spcAft>
                          <a:spcPts val="300"/>
                        </a:spcAft>
                        <a:buSzPts val="1000"/>
                        <a:buFont typeface="Symbol" panose="05050102010706020507" pitchFamily="18" charset="2"/>
                        <a:buNone/>
                        <a:tabLst>
                          <a:tab pos="457200" algn="l"/>
                        </a:tabLst>
                      </a:pPr>
                      <a:r>
                        <a:rPr lang="en-US" sz="2000" dirty="0">
                          <a:effectLst/>
                        </a:rPr>
                        <a:t>Transforming </a:t>
                      </a:r>
                      <a:br>
                        <a:rPr lang="en-US" sz="2000" dirty="0">
                          <a:effectLst/>
                        </a:rPr>
                      </a:br>
                      <a:r>
                        <a:rPr lang="en-US" sz="2000" dirty="0">
                          <a:effectLst/>
                        </a:rPr>
                        <a:t>Research culture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Teaching, supervising &amp; mentoring   </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Research Integrity: Beyond ethical approvals </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Bullying and Harassment</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Personal effectiveness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08900839"/>
                  </a:ext>
                </a:extLst>
              </a:tr>
              <a:tr h="836597">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lvl="0" indent="0" algn="l">
                        <a:lnSpc>
                          <a:spcPct val="107000"/>
                        </a:lnSpc>
                        <a:spcAft>
                          <a:spcPts val="300"/>
                        </a:spcAft>
                        <a:buSzPts val="1000"/>
                        <a:buFont typeface="Symbol" panose="05050102010706020507" pitchFamily="18" charset="2"/>
                        <a:buNone/>
                        <a:tabLst>
                          <a:tab pos="457200" algn="l"/>
                        </a:tabLst>
                      </a:pPr>
                      <a:r>
                        <a:rPr lang="en-US" sz="2000" dirty="0">
                          <a:effectLst/>
                        </a:rPr>
                        <a:t>Global </a:t>
                      </a:r>
                      <a:br>
                        <a:rPr lang="en-US" sz="2000" dirty="0">
                          <a:effectLst/>
                        </a:rPr>
                      </a:br>
                      <a:r>
                        <a:rPr lang="en-US" sz="2000" dirty="0">
                          <a:effectLst/>
                        </a:rPr>
                        <a:t>citizenship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Decolonising Global Health</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Cultural Hegemony</a:t>
                      </a:r>
                      <a:endParaRPr lang="en-GB" sz="1800" dirty="0">
                        <a:effectLst/>
                      </a:endParaRPr>
                    </a:p>
                    <a:p>
                      <a:pPr marL="342900" lvl="0" indent="-255588">
                        <a:lnSpc>
                          <a:spcPct val="107000"/>
                        </a:lnSpc>
                        <a:spcAft>
                          <a:spcPts val="0"/>
                        </a:spcAft>
                        <a:buSzPts val="1000"/>
                        <a:buFont typeface="Symbol" panose="05050102010706020507" pitchFamily="18" charset="2"/>
                        <a:buChar char=""/>
                        <a:tabLst>
                          <a:tab pos="457200" algn="l"/>
                        </a:tabLst>
                      </a:pPr>
                      <a:r>
                        <a:rPr lang="en-US" sz="1800" dirty="0">
                          <a:effectLst/>
                        </a:rPr>
                        <a:t>Global Health Governance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75414"/>
                  </a:ext>
                </a:extLst>
              </a:tr>
            </a:tbl>
          </a:graphicData>
        </a:graphic>
      </p:graphicFrame>
    </p:spTree>
    <p:extLst>
      <p:ext uri="{BB962C8B-B14F-4D97-AF65-F5344CB8AC3E}">
        <p14:creationId xmlns:p14="http://schemas.microsoft.com/office/powerpoint/2010/main" val="48270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API vs UKI fellows/Institutions:</a:t>
            </a:r>
            <a:endParaRPr lang="en-US" dirty="0"/>
          </a:p>
          <a:p>
            <a:pPr marL="285750" indent="-285750">
              <a:buFont typeface="Arial" panose="020B0604020202020204" pitchFamily="34" charset="0"/>
              <a:buChar char="•"/>
            </a:pPr>
            <a:r>
              <a:rPr lang="en-US" sz="2800" dirty="0"/>
              <a:t>Registration at UKIs or APIs</a:t>
            </a:r>
          </a:p>
          <a:p>
            <a:pPr marL="285750" indent="-285750">
              <a:buFont typeface="Arial" panose="020B0604020202020204" pitchFamily="34" charset="0"/>
              <a:buChar char="•"/>
            </a:pPr>
            <a:r>
              <a:rPr lang="en-US" sz="2800" dirty="0"/>
              <a:t>Funding for research through existing research platforms</a:t>
            </a:r>
          </a:p>
          <a:p>
            <a:pPr marL="285750" indent="-285750">
              <a:buFont typeface="Arial" panose="020B0604020202020204" pitchFamily="34" charset="0"/>
              <a:buChar char="•"/>
            </a:pPr>
            <a:r>
              <a:rPr lang="en-US" sz="2800" dirty="0"/>
              <a:t>UKI commitment: Fee waivers/Varied amount committed per fellow</a:t>
            </a:r>
          </a:p>
          <a:p>
            <a:pPr marL="285750" indent="-285750">
              <a:buFont typeface="Arial" panose="020B0604020202020204" pitchFamily="34" charset="0"/>
              <a:buChar char="•"/>
            </a:pPr>
            <a:r>
              <a:rPr lang="en-US" sz="2800" dirty="0"/>
              <a:t>Access to UKI Resources </a:t>
            </a:r>
          </a:p>
          <a:p>
            <a:pPr marL="285750" indent="-285750">
              <a:buFont typeface="Arial" panose="020B0604020202020204" pitchFamily="34" charset="0"/>
              <a:buChar char="•"/>
            </a:pPr>
            <a:r>
              <a:rPr lang="en-GB" sz="2800" dirty="0"/>
              <a:t>Integrated into cohort- same training &amp; support activities &amp; mentorship</a:t>
            </a:r>
          </a:p>
          <a:p>
            <a:pPr marL="285750" indent="-285750">
              <a:buFont typeface="Arial" panose="020B0604020202020204" pitchFamily="34" charset="0"/>
              <a:buChar char="•"/>
            </a:pPr>
            <a:r>
              <a:rPr lang="en-US" sz="2800" dirty="0"/>
              <a:t>Monitoring of progress by PMG</a:t>
            </a:r>
          </a:p>
          <a:p>
            <a:pPr marL="0" indent="0">
              <a:buNone/>
            </a:pPr>
            <a:endParaRPr lang="en-US" b="1" dirty="0"/>
          </a:p>
          <a:p>
            <a:pPr marL="0" indent="0">
              <a:buNone/>
            </a:pPr>
            <a:endParaRPr lang="en-US" sz="11200" b="1" dirty="0"/>
          </a:p>
          <a:p>
            <a:pPr marL="0" indent="0">
              <a:buNone/>
            </a:pPr>
            <a:endParaRPr lang="en-US" sz="11200" b="1" dirty="0"/>
          </a:p>
        </p:txBody>
      </p:sp>
    </p:spTree>
    <p:extLst>
      <p:ext uri="{BB962C8B-B14F-4D97-AF65-F5344CB8AC3E}">
        <p14:creationId xmlns:p14="http://schemas.microsoft.com/office/powerpoint/2010/main" val="3605817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Presentation:</a:t>
            </a:r>
          </a:p>
          <a:p>
            <a:pPr marL="0" indent="0">
              <a:buNone/>
            </a:pPr>
            <a:r>
              <a:rPr lang="en-US" b="1" dirty="0">
                <a:solidFill>
                  <a:srgbClr val="232333"/>
                </a:solidFill>
                <a:latin typeface="Lato" panose="020F0502020204030203" pitchFamily="34" charset="0"/>
              </a:rPr>
              <a:t>Katherine Barrett: </a:t>
            </a:r>
            <a:r>
              <a:rPr lang="en-US" i="0" dirty="0">
                <a:solidFill>
                  <a:srgbClr val="232333"/>
                </a:solidFill>
                <a:effectLst/>
                <a:latin typeface="Lato" panose="020F0502020204030203" pitchFamily="34" charset="0"/>
              </a:rPr>
              <a:t>Fellowship lifecycle</a:t>
            </a:r>
          </a:p>
          <a:p>
            <a:pPr marL="0" indent="0">
              <a:buNone/>
            </a:pPr>
            <a:endParaRPr lang="en-GB" dirty="0"/>
          </a:p>
        </p:txBody>
      </p:sp>
    </p:spTree>
    <p:extLst>
      <p:ext uri="{BB962C8B-B14F-4D97-AF65-F5344CB8AC3E}">
        <p14:creationId xmlns:p14="http://schemas.microsoft.com/office/powerpoint/2010/main" val="7817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569400"/>
          </a:xfrm>
        </p:spPr>
        <p:txBody>
          <a:bodyPr>
            <a:normAutofit/>
          </a:bodyPr>
          <a:lstStyle/>
          <a:p>
            <a:pPr marL="0" indent="0">
              <a:buNone/>
            </a:pPr>
            <a:r>
              <a:rPr lang="en-GB" b="1" dirty="0">
                <a:latin typeface="Calibri" panose="020F0502020204030204" pitchFamily="34" charset="0"/>
                <a:ea typeface="Calibri" panose="020F0502020204030204" pitchFamily="34" charset="0"/>
              </a:rPr>
              <a:t>CREATE PhD </a:t>
            </a:r>
            <a:r>
              <a:rPr lang="en-GB" b="1" dirty="0">
                <a:effectLst/>
                <a:latin typeface="Calibri" panose="020F0502020204030204" pitchFamily="34" charset="0"/>
                <a:ea typeface="Calibri" panose="020F0502020204030204" pitchFamily="34" charset="0"/>
              </a:rPr>
              <a:t>Fellowship:</a:t>
            </a:r>
          </a:p>
          <a:p>
            <a:r>
              <a:rPr lang="en-GB" dirty="0">
                <a:effectLst/>
                <a:latin typeface="Calibri" panose="020F0502020204030204" pitchFamily="34" charset="0"/>
                <a:ea typeface="Calibri" panose="020F0502020204030204" pitchFamily="34" charset="0"/>
              </a:rPr>
              <a:t>3 year fellowship</a:t>
            </a:r>
          </a:p>
          <a:p>
            <a:r>
              <a:rPr lang="en-GB" dirty="0">
                <a:latin typeface="Calibri" panose="020F0502020204030204" pitchFamily="34" charset="0"/>
                <a:ea typeface="Calibri" panose="020F0502020204030204" pitchFamily="34" charset="0"/>
              </a:rPr>
              <a:t>Up to 24 months at API including:</a:t>
            </a:r>
          </a:p>
          <a:p>
            <a:pPr lvl="1"/>
            <a:r>
              <a:rPr lang="en-GB" sz="2800" dirty="0">
                <a:effectLst/>
                <a:latin typeface="Calibri" panose="020F0502020204030204" pitchFamily="34" charset="0"/>
                <a:ea typeface="Calibri" panose="020F0502020204030204" pitchFamily="34" charset="0"/>
              </a:rPr>
              <a:t>Biomedical Research and Training Institute </a:t>
            </a:r>
            <a:r>
              <a:rPr lang="en-GB" sz="2800" dirty="0">
                <a:latin typeface="Calibri" panose="020F0502020204030204" pitchFamily="34" charset="0"/>
                <a:ea typeface="Calibri" panose="020F0502020204030204" pitchFamily="34" charset="0"/>
              </a:rPr>
              <a:t>(Zimbabwe), CDT-Africa (Ethiopia), </a:t>
            </a:r>
            <a:r>
              <a:rPr lang="en-GB" sz="2800" dirty="0">
                <a:effectLst/>
                <a:latin typeface="Calibri" panose="020F0502020204030204" pitchFamily="34" charset="0"/>
                <a:ea typeface="Calibri" panose="020F0502020204030204" pitchFamily="34" charset="0"/>
              </a:rPr>
              <a:t>MRC-Gambia, MRC-UVRI LSHTM Uganda, Zambart (Zambia), Zvitambo (Zimbabwe)</a:t>
            </a:r>
          </a:p>
          <a:p>
            <a:r>
              <a:rPr lang="en-GB" dirty="0">
                <a:latin typeface="Calibri" panose="020F0502020204030204" pitchFamily="34" charset="0"/>
                <a:ea typeface="Calibri" panose="020F0502020204030204" pitchFamily="34" charset="0"/>
              </a:rPr>
              <a:t>Registration at </a:t>
            </a:r>
            <a:r>
              <a:rPr lang="en-GB" dirty="0">
                <a:effectLst/>
                <a:latin typeface="Calibri" panose="020F0502020204030204" pitchFamily="34" charset="0"/>
                <a:ea typeface="Calibri" panose="020F0502020204030204" pitchFamily="34" charset="0"/>
              </a:rPr>
              <a:t>UKI including:</a:t>
            </a:r>
          </a:p>
          <a:p>
            <a:pPr lvl="1"/>
            <a:r>
              <a:rPr lang="en-GB" sz="2800" dirty="0">
                <a:latin typeface="Calibri" panose="020F0502020204030204" pitchFamily="34" charset="0"/>
                <a:ea typeface="Calibri" panose="020F0502020204030204" pitchFamily="34" charset="0"/>
              </a:rPr>
              <a:t>London School of Hygiene and Tropical Medicine, St George’s University of London, Kings College London, Queen Mary’s University of London, Brighton and Sussex Medical School</a:t>
            </a:r>
          </a:p>
          <a:p>
            <a:pPr marL="0" indent="0">
              <a:buNone/>
            </a:pPr>
            <a:endParaRPr lang="en-GB" sz="1800" dirty="0">
              <a:latin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02734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569400"/>
          </a:xfrm>
        </p:spPr>
        <p:txBody>
          <a:bodyPr>
            <a:normAutofit lnSpcReduction="10000"/>
          </a:bodyPr>
          <a:lstStyle/>
          <a:p>
            <a:pPr marL="0" indent="0">
              <a:buNone/>
            </a:pPr>
            <a:r>
              <a:rPr lang="en-GB" b="1" dirty="0">
                <a:latin typeface="Calibri" panose="020F0502020204030204" pitchFamily="34" charset="0"/>
                <a:ea typeface="Calibri" panose="020F0502020204030204" pitchFamily="34" charset="0"/>
              </a:rPr>
              <a:t>Overarching structure of CREATE PhD </a:t>
            </a:r>
            <a:r>
              <a:rPr lang="en-GB" b="1" dirty="0">
                <a:effectLst/>
                <a:latin typeface="Calibri" panose="020F0502020204030204" pitchFamily="34" charset="0"/>
                <a:ea typeface="Calibri" panose="020F0502020204030204" pitchFamily="34" charset="0"/>
              </a:rPr>
              <a:t>Fellowship:</a:t>
            </a:r>
          </a:p>
          <a:p>
            <a:pPr marL="0" indent="0">
              <a:buNone/>
            </a:pPr>
            <a:r>
              <a:rPr lang="en-GB" dirty="0">
                <a:effectLst/>
                <a:latin typeface="Calibri" panose="020F0502020204030204" pitchFamily="34" charset="0"/>
                <a:ea typeface="Calibri" panose="020F0502020204030204" pitchFamily="34" charset="0"/>
              </a:rPr>
              <a:t>1. Application (Sept – Nov, Stage 1 / Dec – April, Stage 2)</a:t>
            </a:r>
          </a:p>
          <a:p>
            <a:pPr marL="0" indent="0">
              <a:buNone/>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2. Offer (May)</a:t>
            </a:r>
          </a:p>
          <a:p>
            <a:pPr marL="0" indent="0">
              <a:buNone/>
            </a:pPr>
            <a:r>
              <a:rPr lang="en-GB" dirty="0">
                <a:solidFill>
                  <a:prstClr val="black"/>
                </a:solidFill>
                <a:latin typeface="Calibri" panose="020F0502020204030204" pitchFamily="34" charset="0"/>
                <a:ea typeface="Calibri" panose="020F0502020204030204" pitchFamily="34" charset="0"/>
              </a:rPr>
              <a:t>3. </a:t>
            </a:r>
            <a:r>
              <a:rPr lang="en-GB" dirty="0">
                <a:solidFill>
                  <a:prstClr val="black"/>
                </a:solidFill>
                <a:latin typeface="Calibri" panose="020F0502020204030204" pitchFamily="34" charset="0"/>
              </a:rPr>
              <a:t>People are required to take up their fellowship within 12 months of the award being made</a:t>
            </a:r>
          </a:p>
          <a:p>
            <a:pPr marL="0" indent="0">
              <a:buNone/>
            </a:pPr>
            <a:r>
              <a:rPr lang="en-GB" dirty="0">
                <a:solidFill>
                  <a:prstClr val="black"/>
                </a:solidFill>
                <a:latin typeface="Calibri" panose="020F0502020204030204" pitchFamily="34" charset="0"/>
                <a:ea typeface="Calibri" panose="020F0502020204030204" pitchFamily="34" charset="0"/>
              </a:rPr>
              <a:t>4. Induction/onboarding</a:t>
            </a:r>
            <a:endParaRPr lang="en-GB" dirty="0">
              <a:effectLst/>
              <a:latin typeface="Calibri" panose="020F0502020204030204" pitchFamily="34" charset="0"/>
              <a:ea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rPr>
              <a:t>5. U</a:t>
            </a:r>
            <a:r>
              <a:rPr lang="en-GB" dirty="0">
                <a:effectLst/>
                <a:latin typeface="Calibri" panose="020F0502020204030204" pitchFamily="34" charset="0"/>
                <a:ea typeface="Calibri" panose="020F0502020204030204" pitchFamily="34" charset="0"/>
              </a:rPr>
              <a:t>pgrading at end of 1</a:t>
            </a:r>
            <a:r>
              <a:rPr lang="en-GB" baseline="30000" dirty="0">
                <a:effectLst/>
                <a:latin typeface="Calibri" panose="020F0502020204030204" pitchFamily="34" charset="0"/>
                <a:ea typeface="Calibri" panose="020F0502020204030204" pitchFamily="34" charset="0"/>
              </a:rPr>
              <a:t>st</a:t>
            </a:r>
            <a:r>
              <a:rPr lang="en-GB" dirty="0">
                <a:effectLst/>
                <a:latin typeface="Calibri" panose="020F0502020204030204" pitchFamily="34" charset="0"/>
                <a:ea typeface="Calibri" panose="020F0502020204030204" pitchFamily="34" charset="0"/>
              </a:rPr>
              <a:t> year</a:t>
            </a:r>
          </a:p>
          <a:p>
            <a:pPr marL="0" indent="0">
              <a:buNone/>
            </a:pPr>
            <a:r>
              <a:rPr lang="en-GB" dirty="0">
                <a:latin typeface="Calibri" panose="020F0502020204030204" pitchFamily="34" charset="0"/>
                <a:ea typeface="Calibri" panose="020F0502020204030204" pitchFamily="34" charset="0"/>
              </a:rPr>
              <a:t>6. V</a:t>
            </a:r>
            <a:r>
              <a:rPr lang="en-GB" dirty="0">
                <a:effectLst/>
                <a:latin typeface="Calibri" panose="020F0502020204030204" pitchFamily="34" charset="0"/>
                <a:ea typeface="Calibri" panose="020F0502020204030204" pitchFamily="34" charset="0"/>
              </a:rPr>
              <a:t>iva at end of 3</a:t>
            </a:r>
            <a:r>
              <a:rPr lang="en-GB" baseline="30000" dirty="0">
                <a:effectLst/>
                <a:latin typeface="Calibri" panose="020F0502020204030204" pitchFamily="34" charset="0"/>
                <a:ea typeface="Calibri" panose="020F0502020204030204" pitchFamily="34" charset="0"/>
              </a:rPr>
              <a:t>rd</a:t>
            </a:r>
            <a:r>
              <a:rPr lang="en-GB" dirty="0">
                <a:effectLst/>
                <a:latin typeface="Calibri" panose="020F0502020204030204" pitchFamily="34" charset="0"/>
                <a:ea typeface="Calibri" panose="020F0502020204030204" pitchFamily="34" charset="0"/>
              </a:rPr>
              <a:t> year</a:t>
            </a:r>
          </a:p>
          <a:p>
            <a:pPr marL="0" indent="0">
              <a:buNone/>
            </a:pPr>
            <a:endParaRPr lang="en-GB" dirty="0">
              <a:effectLst/>
              <a:latin typeface="Calibri" panose="020F0502020204030204" pitchFamily="34" charset="0"/>
              <a:ea typeface="Calibri" panose="020F0502020204030204" pitchFamily="34" charset="0"/>
            </a:endParaRPr>
          </a:p>
          <a:p>
            <a:pPr marL="0" indent="0">
              <a:buNone/>
            </a:pPr>
            <a:r>
              <a:rPr lang="en-GB" b="1" dirty="0">
                <a:latin typeface="Calibri" panose="020F0502020204030204" pitchFamily="34" charset="0"/>
                <a:ea typeface="Calibri" panose="020F0502020204030204" pitchFamily="34" charset="0"/>
              </a:rPr>
              <a:t>Variations: </a:t>
            </a:r>
            <a:r>
              <a:rPr lang="en-GB" dirty="0">
                <a:latin typeface="Calibri" panose="020F0502020204030204" pitchFamily="34" charset="0"/>
                <a:ea typeface="Calibri" panose="020F0502020204030204" pitchFamily="34" charset="0"/>
              </a:rPr>
              <a:t>n</a:t>
            </a:r>
            <a:r>
              <a:rPr lang="en-GB" dirty="0">
                <a:effectLst/>
                <a:latin typeface="Calibri" panose="020F0502020204030204" pitchFamily="34" charset="0"/>
                <a:ea typeface="Calibri" panose="020F0502020204030204" pitchFamily="34" charset="0"/>
              </a:rPr>
              <a:t>o-cost extension / part-time option</a:t>
            </a:r>
          </a:p>
          <a:p>
            <a:pPr marL="0" indent="0">
              <a:buNone/>
            </a:pPr>
            <a:endParaRPr lang="en-GB" sz="1800" dirty="0">
              <a:latin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82680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lgn="l">
              <a:buNone/>
            </a:pPr>
            <a:endParaRPr lang="en-US" b="0" i="0" dirty="0">
              <a:solidFill>
                <a:srgbClr val="232333"/>
              </a:solidFill>
              <a:effectLst/>
              <a:latin typeface="Lato" panose="020F0502020204030203" pitchFamily="34" charset="0"/>
            </a:endParaRPr>
          </a:p>
          <a:p>
            <a:pPr marL="0" indent="0" algn="l">
              <a:buNone/>
            </a:pPr>
            <a:endParaRPr lang="en-US" b="0" i="0" dirty="0">
              <a:solidFill>
                <a:srgbClr val="232333"/>
              </a:solidFill>
              <a:effectLst/>
              <a:latin typeface="Lato" panose="020F0502020204030203" pitchFamily="34" charset="0"/>
            </a:endParaRPr>
          </a:p>
          <a:p>
            <a:pPr marL="0" indent="0" algn="l">
              <a:buNone/>
            </a:pPr>
            <a:r>
              <a:rPr lang="en-US" b="1" i="0" dirty="0">
                <a:solidFill>
                  <a:srgbClr val="232333"/>
                </a:solidFill>
                <a:effectLst/>
                <a:latin typeface="Lato" panose="020F0502020204030203" pitchFamily="34" charset="0"/>
              </a:rPr>
              <a:t>CREATE PhD Stage 1 UK fellowship Applications</a:t>
            </a:r>
          </a:p>
          <a:p>
            <a:pPr marL="0" indent="0" algn="l">
              <a:buNone/>
            </a:pPr>
            <a:r>
              <a:rPr lang="en-US" b="1" dirty="0">
                <a:solidFill>
                  <a:srgbClr val="232333"/>
                </a:solidFill>
                <a:latin typeface="Lato" panose="020F0502020204030203" pitchFamily="34" charset="0"/>
              </a:rPr>
              <a:t>Webinar</a:t>
            </a:r>
            <a:endParaRPr lang="en-US" b="1" i="0" dirty="0">
              <a:solidFill>
                <a:srgbClr val="232333"/>
              </a:solidFill>
              <a:effectLst/>
              <a:latin typeface="Lato" panose="020F0502020204030203" pitchFamily="34" charset="0"/>
            </a:endParaRPr>
          </a:p>
          <a:p>
            <a:pPr marL="0" indent="0" algn="l">
              <a:buNone/>
            </a:pPr>
            <a:r>
              <a:rPr lang="en-US" dirty="0">
                <a:solidFill>
                  <a:srgbClr val="232333"/>
                </a:solidFill>
                <a:latin typeface="Lato" panose="020F0502020204030203" pitchFamily="34" charset="0"/>
              </a:rPr>
              <a:t>Wednesday 16</a:t>
            </a:r>
            <a:r>
              <a:rPr lang="en-US" baseline="30000" dirty="0">
                <a:solidFill>
                  <a:srgbClr val="232333"/>
                </a:solidFill>
                <a:latin typeface="Lato" panose="020F0502020204030203" pitchFamily="34" charset="0"/>
              </a:rPr>
              <a:t>th</a:t>
            </a:r>
            <a:r>
              <a:rPr lang="en-US" dirty="0">
                <a:solidFill>
                  <a:srgbClr val="232333"/>
                </a:solidFill>
                <a:latin typeface="Lato" panose="020F0502020204030203" pitchFamily="34" charset="0"/>
              </a:rPr>
              <a:t> October 2024</a:t>
            </a:r>
          </a:p>
          <a:p>
            <a:pPr marL="0" indent="0" algn="l">
              <a:buNone/>
            </a:pPr>
            <a:r>
              <a:rPr lang="en-US" b="0" i="0" dirty="0">
                <a:solidFill>
                  <a:srgbClr val="232333"/>
                </a:solidFill>
                <a:effectLst/>
                <a:latin typeface="Lato" panose="020F0502020204030203" pitchFamily="34" charset="0"/>
              </a:rPr>
              <a:t>12-1pm BST</a:t>
            </a:r>
          </a:p>
          <a:p>
            <a:pPr marL="0" indent="0">
              <a:buNone/>
            </a:pPr>
            <a:endParaRPr lang="en-GB" dirty="0"/>
          </a:p>
        </p:txBody>
      </p:sp>
    </p:spTree>
    <p:extLst>
      <p:ext uri="{BB962C8B-B14F-4D97-AF65-F5344CB8AC3E}">
        <p14:creationId xmlns:p14="http://schemas.microsoft.com/office/powerpoint/2010/main" val="5282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569400"/>
          </a:xfrm>
        </p:spPr>
        <p:txBody>
          <a:bodyPr>
            <a:normAutofit lnSpcReduction="10000"/>
          </a:bodyPr>
          <a:lstStyle/>
          <a:p>
            <a:pPr marL="0" indent="0">
              <a:buNone/>
            </a:pPr>
            <a:r>
              <a:rPr lang="en-GB" sz="3000" b="1" dirty="0">
                <a:latin typeface="Calibri" panose="020F0502020204030204" pitchFamily="34" charset="0"/>
              </a:rPr>
              <a:t>Fellowship supports and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Funded</a:t>
            </a:r>
            <a:r>
              <a:rPr kumimoji="0" lang="en-GB"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by Wellcome – including PhD fees, salary, overseas allowances, research costs, travel and conferences/training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Individually supported </a:t>
            </a:r>
            <a:r>
              <a:rPr kumimoji="0" lang="en-GB"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by 2/3 supervisors, as well as mentor (optional)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Access to UKI/API </a:t>
            </a:r>
            <a:r>
              <a:rPr kumimoji="0" lang="en-GB"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training and research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Member of the ‘</a:t>
            </a:r>
            <a:r>
              <a:rPr kumimoji="0" lang="en-GB" sz="3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Digital Global Health Academy</a:t>
            </a:r>
            <a:r>
              <a:rPr kumimoji="0" lang="en-GB"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 training and resources tailored to fellowship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Part of </a:t>
            </a:r>
            <a:r>
              <a:rPr kumimoji="0" lang="en-GB"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wider cohort </a:t>
            </a:r>
            <a:r>
              <a:rPr kumimoji="0" lang="en-GB"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of CREATE PhD fellows and other Wellcome-funded fellows</a:t>
            </a:r>
          </a:p>
          <a:p>
            <a:pPr marL="0" indent="0">
              <a:buNone/>
            </a:pPr>
            <a:endParaRPr lang="en-GB" dirty="0"/>
          </a:p>
        </p:txBody>
      </p:sp>
    </p:spTree>
    <p:extLst>
      <p:ext uri="{BB962C8B-B14F-4D97-AF65-F5344CB8AC3E}">
        <p14:creationId xmlns:p14="http://schemas.microsoft.com/office/powerpoint/2010/main" val="2834694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5998467" cy="4351338"/>
          </a:xfrm>
        </p:spPr>
        <p:txBody>
          <a:bodyPr>
            <a:normAutofit fontScale="85000" lnSpcReduction="20000"/>
          </a:bodyPr>
          <a:lstStyle/>
          <a:p>
            <a:pPr marL="0" indent="0">
              <a:buNone/>
            </a:pPr>
            <a:r>
              <a:rPr lang="en-GB" b="1" dirty="0">
                <a:effectLst/>
                <a:latin typeface="Calibri" panose="020F0502020204030204" pitchFamily="34" charset="0"/>
                <a:ea typeface="Calibri" panose="020F0502020204030204" pitchFamily="34" charset="0"/>
              </a:rPr>
              <a:t>Fellowship application:</a:t>
            </a:r>
          </a:p>
          <a:p>
            <a:pPr marL="0" indent="0">
              <a:buNone/>
            </a:pPr>
            <a:r>
              <a:rPr lang="en-GB" dirty="0">
                <a:effectLst/>
                <a:latin typeface="Calibri" panose="020F0502020204030204" pitchFamily="34" charset="0"/>
                <a:ea typeface="Calibri" panose="020F0502020204030204" pitchFamily="34" charset="0"/>
              </a:rPr>
              <a:t>2 stage application process</a:t>
            </a:r>
          </a:p>
          <a:p>
            <a:r>
              <a:rPr lang="en-GB" dirty="0">
                <a:latin typeface="Calibri" panose="020F0502020204030204" pitchFamily="34" charset="0"/>
                <a:ea typeface="Calibri" panose="020F0502020204030204" pitchFamily="34" charset="0"/>
              </a:rPr>
              <a:t>1</a:t>
            </a:r>
            <a:r>
              <a:rPr lang="en-GB" baseline="30000" dirty="0">
                <a:latin typeface="Calibri" panose="020F0502020204030204" pitchFamily="34" charset="0"/>
                <a:ea typeface="Calibri" panose="020F0502020204030204" pitchFamily="34" charset="0"/>
              </a:rPr>
              <a:t>st</a:t>
            </a:r>
            <a:r>
              <a:rPr lang="en-GB" dirty="0">
                <a:latin typeface="Calibri" panose="020F0502020204030204" pitchFamily="34" charset="0"/>
                <a:ea typeface="Calibri" panose="020F0502020204030204" pitchFamily="34" charset="0"/>
              </a:rPr>
              <a:t> stage – submit online application by 8</a:t>
            </a:r>
            <a:r>
              <a:rPr lang="en-GB" baseline="30000" dirty="0">
                <a:latin typeface="Calibri" panose="020F0502020204030204" pitchFamily="34" charset="0"/>
                <a:ea typeface="Calibri" panose="020F0502020204030204" pitchFamily="34" charset="0"/>
              </a:rPr>
              <a:t>th</a:t>
            </a:r>
            <a:r>
              <a:rPr lang="en-GB" dirty="0">
                <a:latin typeface="Calibri" panose="020F0502020204030204" pitchFamily="34" charset="0"/>
                <a:ea typeface="Calibri" panose="020F0502020204030204" pitchFamily="34" charset="0"/>
              </a:rPr>
              <a:t> November 2024</a:t>
            </a:r>
          </a:p>
          <a:p>
            <a:pPr marL="0" indent="0">
              <a:buNone/>
            </a:pPr>
            <a:r>
              <a:rPr lang="en-GB" dirty="0">
                <a:latin typeface="Calibri" panose="020F0502020204030204" pitchFamily="34" charset="0"/>
                <a:ea typeface="Calibri" panose="020F0502020204030204" pitchFamily="34" charset="0"/>
                <a:hlinkClick r:id="rId3"/>
              </a:rPr>
              <a:t>www.jobs.lshtm.ac.uk</a:t>
            </a:r>
            <a:endParaRPr lang="en-GB" dirty="0">
              <a:latin typeface="Calibri" panose="020F0502020204030204" pitchFamily="34" charset="0"/>
              <a:ea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rPr>
              <a:t>Reference - ITD-CRD-2024-09</a:t>
            </a:r>
          </a:p>
          <a:p>
            <a:r>
              <a:rPr lang="en-GB" dirty="0">
                <a:latin typeface="Calibri" panose="020F0502020204030204" pitchFamily="34" charset="0"/>
                <a:ea typeface="Calibri" panose="020F0502020204030204" pitchFamily="34" charset="0"/>
              </a:rPr>
              <a:t>Person specification</a:t>
            </a:r>
          </a:p>
          <a:p>
            <a:pPr marL="0" indent="0">
              <a:buNone/>
            </a:pPr>
            <a:endParaRPr lang="en-GB" sz="1800" dirty="0">
              <a:effectLst/>
              <a:latin typeface="Arial" panose="020B0604020202020204" pitchFamily="34" charset="0"/>
              <a:ea typeface="Arial" panose="020B0604020202020204" pitchFamily="34" charset="0"/>
            </a:endParaRPr>
          </a:p>
          <a:p>
            <a:pPr marL="0" indent="0">
              <a:buNone/>
            </a:pPr>
            <a:r>
              <a:rPr lang="en-GB" i="1" dirty="0">
                <a:effectLst/>
                <a:ea typeface="Arial" panose="020B0604020202020204" pitchFamily="34" charset="0"/>
              </a:rPr>
              <a:t>We welcome applications from individuals, regardless of their background, who have the scientific rigour, drive and ambition to carry out world-class research that focuses on issues of public health importance in Africa.</a:t>
            </a:r>
          </a:p>
          <a:p>
            <a:endParaRPr lang="en-GB" sz="1400" dirty="0">
              <a:latin typeface="Calibri" panose="020F0502020204030204" pitchFamily="34" charset="0"/>
              <a:ea typeface="Calibri" panose="020F0502020204030204" pitchFamily="34" charset="0"/>
            </a:endParaRPr>
          </a:p>
        </p:txBody>
      </p:sp>
      <p:graphicFrame>
        <p:nvGraphicFramePr>
          <p:cNvPr id="5" name="Table 4">
            <a:extLst>
              <a:ext uri="{FF2B5EF4-FFF2-40B4-BE49-F238E27FC236}">
                <a16:creationId xmlns:a16="http://schemas.microsoft.com/office/drawing/2014/main" id="{D39149DC-7F84-42F6-A75E-E14394C2AB1F}"/>
              </a:ext>
            </a:extLst>
          </p:cNvPr>
          <p:cNvGraphicFramePr>
            <a:graphicFrameLocks noGrp="1"/>
          </p:cNvGraphicFramePr>
          <p:nvPr>
            <p:extLst>
              <p:ext uri="{D42A27DB-BD31-4B8C-83A1-F6EECF244321}">
                <p14:modId xmlns:p14="http://schemas.microsoft.com/office/powerpoint/2010/main" val="1736372149"/>
              </p:ext>
            </p:extLst>
          </p:nvPr>
        </p:nvGraphicFramePr>
        <p:xfrm>
          <a:off x="838200" y="3864133"/>
          <a:ext cx="5534024" cy="274320"/>
        </p:xfrm>
        <a:graphic>
          <a:graphicData uri="http://schemas.openxmlformats.org/drawingml/2006/table">
            <a:tbl>
              <a:tblPr/>
              <a:tblGrid>
                <a:gridCol w="2767012">
                  <a:extLst>
                    <a:ext uri="{9D8B030D-6E8A-4147-A177-3AD203B41FA5}">
                      <a16:colId xmlns:a16="http://schemas.microsoft.com/office/drawing/2014/main" val="215041984"/>
                    </a:ext>
                  </a:extLst>
                </a:gridCol>
                <a:gridCol w="2767012">
                  <a:extLst>
                    <a:ext uri="{9D8B030D-6E8A-4147-A177-3AD203B41FA5}">
                      <a16:colId xmlns:a16="http://schemas.microsoft.com/office/drawing/2014/main" val="4236189710"/>
                    </a:ext>
                  </a:extLst>
                </a:gridCol>
              </a:tblGrid>
              <a:tr h="261779">
                <a:tc>
                  <a:txBody>
                    <a:bodyPr/>
                    <a:lstStyle/>
                    <a:p>
                      <a:endParaRPr lang="en-GB" dirty="0"/>
                    </a:p>
                  </a:txBody>
                  <a:tcPr marL="0" marR="0" marT="0" marB="0" anchor="ctr">
                    <a:lnL>
                      <a:noFill/>
                    </a:lnL>
                    <a:lnR>
                      <a:noFill/>
                    </a:lnR>
                    <a:lnT>
                      <a:noFill/>
                    </a:lnT>
                    <a:lnB>
                      <a:noFill/>
                    </a:lnB>
                  </a:tcPr>
                </a:tc>
                <a:tc>
                  <a:txBody>
                    <a:bodyPr/>
                    <a:lstStyle/>
                    <a:p>
                      <a:endParaRPr lang="en-GB" dirty="0"/>
                    </a:p>
                  </a:txBody>
                  <a:tcPr marL="0" marR="0" marT="0" marB="0" anchor="ctr">
                    <a:lnL>
                      <a:noFill/>
                    </a:lnL>
                    <a:lnR>
                      <a:noFill/>
                    </a:lnR>
                    <a:lnT>
                      <a:noFill/>
                    </a:lnT>
                    <a:lnB>
                      <a:noFill/>
                    </a:lnB>
                  </a:tcPr>
                </a:tc>
                <a:extLst>
                  <a:ext uri="{0D108BD9-81ED-4DB2-BD59-A6C34878D82A}">
                    <a16:rowId xmlns:a16="http://schemas.microsoft.com/office/drawing/2014/main" val="1482835573"/>
                  </a:ext>
                </a:extLst>
              </a:tr>
            </a:tbl>
          </a:graphicData>
        </a:graphic>
      </p:graphicFrame>
      <p:pic>
        <p:nvPicPr>
          <p:cNvPr id="7" name="Picture 6">
            <a:extLst>
              <a:ext uri="{FF2B5EF4-FFF2-40B4-BE49-F238E27FC236}">
                <a16:creationId xmlns:a16="http://schemas.microsoft.com/office/drawing/2014/main" id="{A2952AA3-6151-48A0-8CF3-360024AC77DC}"/>
              </a:ext>
            </a:extLst>
          </p:cNvPr>
          <p:cNvPicPr>
            <a:picLocks noChangeAspect="1"/>
          </p:cNvPicPr>
          <p:nvPr/>
        </p:nvPicPr>
        <p:blipFill rotWithShape="1">
          <a:blip r:embed="rId4"/>
          <a:srcRect l="6576" r="2636"/>
          <a:stretch/>
        </p:blipFill>
        <p:spPr>
          <a:xfrm>
            <a:off x="6610350" y="1053320"/>
            <a:ext cx="5172075" cy="4200939"/>
          </a:xfrm>
          <a:prstGeom prst="rect">
            <a:avLst/>
          </a:prstGeom>
        </p:spPr>
      </p:pic>
    </p:spTree>
    <p:extLst>
      <p:ext uri="{BB962C8B-B14F-4D97-AF65-F5344CB8AC3E}">
        <p14:creationId xmlns:p14="http://schemas.microsoft.com/office/powerpoint/2010/main" val="279473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1025773" cy="4351338"/>
          </a:xfrm>
        </p:spPr>
        <p:txBody>
          <a:bodyPr>
            <a:normAutofit lnSpcReduction="10000"/>
          </a:bodyPr>
          <a:lstStyle/>
          <a:p>
            <a:pPr marL="0" indent="0">
              <a:buNone/>
            </a:pPr>
            <a:r>
              <a:rPr lang="en-GB" b="1" dirty="0">
                <a:effectLst/>
                <a:latin typeface="Calibri" panose="020F0502020204030204" pitchFamily="34" charset="0"/>
                <a:ea typeface="Calibri" panose="020F0502020204030204" pitchFamily="34" charset="0"/>
              </a:rPr>
              <a:t>Fellowship application - eligibility:</a:t>
            </a:r>
          </a:p>
          <a:p>
            <a:r>
              <a:rPr lang="en-GB" sz="1900" b="1" dirty="0">
                <a:solidFill>
                  <a:srgbClr val="000000"/>
                </a:solidFill>
                <a:effectLst/>
                <a:ea typeface="Arial" panose="020B0604020202020204" pitchFamily="34" charset="0"/>
              </a:rPr>
              <a:t>Healthcare professionals </a:t>
            </a:r>
            <a:r>
              <a:rPr lang="en-GB" sz="1900" dirty="0">
                <a:solidFill>
                  <a:srgbClr val="000000"/>
                </a:solidFill>
                <a:effectLst/>
                <a:ea typeface="Arial" panose="020B0604020202020204" pitchFamily="34" charset="0"/>
              </a:rPr>
              <a:t>eligible to apply include: art therapists, chiropodists/podiatrists, chiropractors, clinical psychologists, dental hygienists, dental nurses, dental therapists, dentists, dieticians, drama therapists, health visitors, healthcare scientists (in life sciences, physiological sciences, physical sciences and biomechanical engineering, and bioinformatics), medical graduates, midwives, music therapists, non-medical public health specialists, nurses, occupational therapists, operating department practitioners, optometrists and dispensing opticians, orthoptists, osteopaths, paramedics, pharmacists, pharmacy technicians, physiotherapists, practitioner psychologists, prosthetists and orthotists, radiographers, social workers, speech and language therapists, vets, physician assistants.</a:t>
            </a:r>
          </a:p>
          <a:p>
            <a:r>
              <a:rPr lang="en-GB" sz="1900" dirty="0">
                <a:solidFill>
                  <a:srgbClr val="000000"/>
                </a:solidFill>
                <a:effectLst/>
                <a:ea typeface="Arial" panose="020B0604020202020204" pitchFamily="34" charset="0"/>
              </a:rPr>
              <a:t>Applicants should hold </a:t>
            </a:r>
            <a:r>
              <a:rPr lang="en-GB" sz="1900" b="1" dirty="0">
                <a:solidFill>
                  <a:srgbClr val="000000"/>
                </a:solidFill>
                <a:effectLst/>
                <a:ea typeface="Arial" panose="020B0604020202020204" pitchFamily="34" charset="0"/>
              </a:rPr>
              <a:t>full registration </a:t>
            </a:r>
            <a:r>
              <a:rPr lang="en-GB" sz="1900" dirty="0">
                <a:solidFill>
                  <a:srgbClr val="000000"/>
                </a:solidFill>
                <a:effectLst/>
                <a:ea typeface="Arial" panose="020B0604020202020204" pitchFamily="34" charset="0"/>
              </a:rPr>
              <a:t>with UK professional regulatory bodies (such as the General Medical Council, Nursing and Midwifery Council, Health and Care Professions Council, General Optical Council, General Pharmaceutical Council, General Dental Council  and others). All applicants must have completed their undergraduate degree and be registered with the relevant health professional regulatory bodies. Those who have provisional registration or are pre-registration are not eligible to apply. Non-medical healthcare professionals need to have at least 1 year of clinical practice.</a:t>
            </a:r>
            <a:endParaRPr lang="en-GB" sz="1900" dirty="0">
              <a:ea typeface="Arial" panose="020B0604020202020204" pitchFamily="34" charset="0"/>
            </a:endParaRPr>
          </a:p>
          <a:p>
            <a:r>
              <a:rPr lang="en-GB" sz="1900" dirty="0">
                <a:solidFill>
                  <a:srgbClr val="000000"/>
                </a:solidFill>
                <a:effectLst/>
                <a:ea typeface="Arial" panose="020B0604020202020204" pitchFamily="34" charset="0"/>
              </a:rPr>
              <a:t>Applicants should be </a:t>
            </a:r>
            <a:r>
              <a:rPr lang="en-GB" sz="1900" b="1" dirty="0">
                <a:solidFill>
                  <a:srgbClr val="000000"/>
                </a:solidFill>
                <a:effectLst/>
                <a:ea typeface="Arial" panose="020B0604020202020204" pitchFamily="34" charset="0"/>
              </a:rPr>
              <a:t>eligible to work in the UK and qualify for home or UK</a:t>
            </a:r>
            <a:r>
              <a:rPr lang="en-GB" sz="1900" b="1" dirty="0">
                <a:effectLst/>
                <a:ea typeface="Arial" panose="020B0604020202020204" pitchFamily="34" charset="0"/>
              </a:rPr>
              <a:t>-</a:t>
            </a:r>
            <a:r>
              <a:rPr lang="en-GB" sz="1900" b="1" dirty="0">
                <a:solidFill>
                  <a:srgbClr val="000000"/>
                </a:solidFill>
                <a:effectLst/>
                <a:ea typeface="Arial" panose="020B0604020202020204" pitchFamily="34" charset="0"/>
              </a:rPr>
              <a:t>level fees</a:t>
            </a:r>
            <a:r>
              <a:rPr lang="en-GB" sz="1900" dirty="0">
                <a:solidFill>
                  <a:srgbClr val="000000"/>
                </a:solidFill>
                <a:effectLst/>
                <a:ea typeface="Arial" panose="020B0604020202020204" pitchFamily="34" charset="0"/>
              </a:rPr>
              <a:t>.</a:t>
            </a:r>
            <a:endParaRPr lang="en-GB" sz="1900" dirty="0">
              <a:effectLst/>
              <a:ea typeface="Arial" panose="020B0604020202020204" pitchFamily="34" charset="0"/>
            </a:endParaRPr>
          </a:p>
          <a:p>
            <a:endParaRPr lang="en-GB"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8696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85000" lnSpcReduction="20000"/>
          </a:bodyPr>
          <a:lstStyle/>
          <a:p>
            <a:pPr marL="0" indent="0">
              <a:buNone/>
            </a:pPr>
            <a:r>
              <a:rPr lang="en-GB" b="1" dirty="0">
                <a:effectLst/>
                <a:latin typeface="Calibri" panose="020F0502020204030204" pitchFamily="34" charset="0"/>
                <a:ea typeface="Calibri" panose="020F0502020204030204" pitchFamily="34" charset="0"/>
              </a:rPr>
              <a:t>Fellowship application:</a:t>
            </a:r>
          </a:p>
          <a:p>
            <a:r>
              <a:rPr lang="en-GB" b="1" dirty="0">
                <a:latin typeface="Calibri" panose="020F0502020204030204" pitchFamily="34" charset="0"/>
                <a:ea typeface="Calibri" panose="020F0502020204030204" pitchFamily="34" charset="0"/>
              </a:rPr>
              <a:t>2</a:t>
            </a:r>
            <a:r>
              <a:rPr lang="en-GB" b="1" baseline="30000" dirty="0">
                <a:latin typeface="Calibri" panose="020F0502020204030204" pitchFamily="34" charset="0"/>
                <a:ea typeface="Calibri" panose="020F0502020204030204" pitchFamily="34" charset="0"/>
              </a:rPr>
              <a:t>nd</a:t>
            </a:r>
            <a:r>
              <a:rPr lang="en-GB" b="1" dirty="0">
                <a:latin typeface="Calibri" panose="020F0502020204030204" pitchFamily="34" charset="0"/>
                <a:ea typeface="Calibri" panose="020F0502020204030204" pitchFamily="34" charset="0"/>
              </a:rPr>
              <a:t> stage </a:t>
            </a:r>
            <a:r>
              <a:rPr lang="en-GB" dirty="0">
                <a:latin typeface="Calibri" panose="020F0502020204030204" pitchFamily="34" charset="0"/>
                <a:ea typeface="Calibri" panose="020F0502020204030204" pitchFamily="34" charset="0"/>
              </a:rPr>
              <a:t>– shortlisted candidates will receive notice by mid-December 2024</a:t>
            </a:r>
          </a:p>
          <a:p>
            <a:r>
              <a:rPr lang="en-GB" dirty="0">
                <a:latin typeface="Calibri" panose="020F0502020204030204" pitchFamily="34" charset="0"/>
                <a:ea typeface="Calibri" panose="020F0502020204030204" pitchFamily="34" charset="0"/>
              </a:rPr>
              <a:t>Documentation by 18</a:t>
            </a:r>
            <a:r>
              <a:rPr lang="en-GB" baseline="30000" dirty="0">
                <a:latin typeface="Calibri" panose="020F0502020204030204" pitchFamily="34" charset="0"/>
                <a:ea typeface="Calibri" panose="020F0502020204030204" pitchFamily="34" charset="0"/>
              </a:rPr>
              <a:t>th</a:t>
            </a:r>
            <a:r>
              <a:rPr lang="en-GB" dirty="0">
                <a:latin typeface="Calibri" panose="020F0502020204030204" pitchFamily="34" charset="0"/>
                <a:ea typeface="Calibri" panose="020F0502020204030204" pitchFamily="34" charset="0"/>
              </a:rPr>
              <a:t> March 2025 including:</a:t>
            </a:r>
          </a:p>
          <a:p>
            <a:pPr marL="0" indent="0">
              <a:buNone/>
            </a:pPr>
            <a:r>
              <a:rPr lang="en-GB" dirty="0">
                <a:latin typeface="Calibri" panose="020F0502020204030204" pitchFamily="34" charset="0"/>
                <a:ea typeface="Calibri" panose="020F0502020204030204" pitchFamily="34" charset="0"/>
              </a:rPr>
              <a:t>	</a:t>
            </a:r>
            <a:r>
              <a:rPr lang="en-US" b="0" i="0" dirty="0">
                <a:solidFill>
                  <a:srgbClr val="000000"/>
                </a:solidFill>
                <a:effectLst/>
              </a:rPr>
              <a:t>	1) A project details form</a:t>
            </a:r>
          </a:p>
          <a:p>
            <a:pPr marL="0" indent="0">
              <a:buNone/>
            </a:pPr>
            <a:r>
              <a:rPr lang="en-US" dirty="0">
                <a:solidFill>
                  <a:srgbClr val="000000"/>
                </a:solidFill>
              </a:rPr>
              <a:t>		</a:t>
            </a:r>
            <a:r>
              <a:rPr lang="en-US" b="0" i="0" dirty="0">
                <a:solidFill>
                  <a:srgbClr val="000000"/>
                </a:solidFill>
                <a:effectLst/>
              </a:rPr>
              <a:t>2) A detailed budget</a:t>
            </a:r>
          </a:p>
          <a:p>
            <a:pPr marL="0" indent="0" algn="l" fontAlgn="base">
              <a:buNone/>
            </a:pPr>
            <a:r>
              <a:rPr lang="en-US" b="0" i="0" dirty="0">
                <a:solidFill>
                  <a:srgbClr val="000000"/>
                </a:solidFill>
                <a:effectLst/>
              </a:rPr>
              <a:t>		3) Endorsement of application and budget from your proposed host UK and African Institutions</a:t>
            </a:r>
          </a:p>
          <a:p>
            <a:pPr marL="0" indent="0" algn="l" fontAlgn="base">
              <a:buNone/>
            </a:pPr>
            <a:r>
              <a:rPr lang="en-US" dirty="0">
                <a:solidFill>
                  <a:srgbClr val="000000"/>
                </a:solidFill>
              </a:rPr>
              <a:t>[</a:t>
            </a:r>
            <a:r>
              <a:rPr lang="en-US" i="1" dirty="0">
                <a:solidFill>
                  <a:srgbClr val="000000"/>
                </a:solidFill>
              </a:rPr>
              <a:t>A webinar for shortlisted candidates will be scheduled for January 2025 with further information</a:t>
            </a:r>
            <a:r>
              <a:rPr lang="en-US" dirty="0">
                <a:solidFill>
                  <a:srgbClr val="000000"/>
                </a:solidFill>
              </a:rPr>
              <a:t>]</a:t>
            </a:r>
            <a:endParaRPr lang="en-US" b="0" i="0" dirty="0">
              <a:solidFill>
                <a:srgbClr val="000000"/>
              </a:solidFill>
              <a:effectLst/>
            </a:endParaRPr>
          </a:p>
          <a:p>
            <a:r>
              <a:rPr lang="en-GB" b="1" dirty="0">
                <a:latin typeface="Calibri" panose="020F0502020204030204" pitchFamily="34" charset="0"/>
                <a:ea typeface="Calibri" panose="020F0502020204030204" pitchFamily="34" charset="0"/>
              </a:rPr>
              <a:t>Interviews</a:t>
            </a:r>
            <a:r>
              <a:rPr lang="en-GB" dirty="0">
                <a:latin typeface="Calibri" panose="020F0502020204030204" pitchFamily="34" charset="0"/>
                <a:ea typeface="Calibri" panose="020F0502020204030204" pitchFamily="34" charset="0"/>
              </a:rPr>
              <a:t> in w/c May 12</a:t>
            </a:r>
            <a:r>
              <a:rPr lang="en-GB" baseline="30000" dirty="0">
                <a:latin typeface="Calibri" panose="020F0502020204030204" pitchFamily="34" charset="0"/>
                <a:ea typeface="Calibri" panose="020F0502020204030204" pitchFamily="34" charset="0"/>
              </a:rPr>
              <a:t>th</a:t>
            </a:r>
            <a:r>
              <a:rPr lang="en-GB" dirty="0">
                <a:latin typeface="Calibri" panose="020F0502020204030204" pitchFamily="34" charset="0"/>
                <a:ea typeface="Calibri" panose="020F0502020204030204" pitchFamily="34" charset="0"/>
              </a:rPr>
              <a:t> 2025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Entry</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in 2025/2026 (i.e. from September 2025 onwards, </a:t>
            </a:r>
            <a:r>
              <a:rPr lang="en-GB" dirty="0">
                <a:solidFill>
                  <a:prstClr val="black"/>
                </a:solidFill>
                <a:latin typeface="Calibri" panose="020F0502020204030204" pitchFamily="34" charset="0"/>
              </a:rPr>
              <a:t>within 12 months of the award being made in May)</a:t>
            </a:r>
          </a:p>
          <a:p>
            <a:endParaRPr lang="en-GB"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67937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55000" lnSpcReduction="20000"/>
          </a:bodyPr>
          <a:lstStyle/>
          <a:p>
            <a:pPr marL="0" indent="0">
              <a:buNone/>
            </a:pPr>
            <a:r>
              <a:rPr lang="en-GB" sz="4500" b="1" dirty="0">
                <a:effectLst/>
                <a:ea typeface="Calibri" panose="020F0502020204030204" pitchFamily="34" charset="0"/>
              </a:rPr>
              <a:t>Fellowship application:</a:t>
            </a:r>
          </a:p>
          <a:p>
            <a:pPr marL="342900" marR="62865" lvl="0" indent="-342900" algn="just">
              <a:lnSpc>
                <a:spcPct val="107000"/>
              </a:lnSpc>
              <a:spcBef>
                <a:spcPts val="480"/>
              </a:spcBef>
              <a:spcAft>
                <a:spcPts val="0"/>
              </a:spcAft>
              <a:buFont typeface="Arial" panose="020B0604020202020204" pitchFamily="34" charset="0"/>
              <a:buChar char="•"/>
            </a:pPr>
            <a:r>
              <a:rPr lang="en-GB" sz="3600" b="1" dirty="0">
                <a:solidFill>
                  <a:srgbClr val="000000"/>
                </a:solidFill>
                <a:effectLst/>
                <a:ea typeface="Arial" panose="020B0604020202020204" pitchFamily="34" charset="0"/>
              </a:rPr>
              <a:t>Salaries</a:t>
            </a:r>
            <a:r>
              <a:rPr lang="en-GB" sz="3600" dirty="0">
                <a:solidFill>
                  <a:srgbClr val="000000"/>
                </a:solidFill>
                <a:effectLst/>
                <a:ea typeface="Arial" panose="020B0604020202020204" pitchFamily="34" charset="0"/>
              </a:rPr>
              <a:t> should be requested according to experience on the appropriate clinical salary scale, including London weighting if relevant. Typically, consultant level salaries and NHS salaries above Band 7 will not be funded, if this issue arises, this should be discussed individually with the Programme Manager.</a:t>
            </a:r>
            <a:endParaRPr lang="en-GB" sz="3600" dirty="0">
              <a:effectLst/>
              <a:ea typeface="Arial" panose="020B0604020202020204" pitchFamily="34" charset="0"/>
            </a:endParaRPr>
          </a:p>
          <a:p>
            <a:pPr marL="342900" marR="62865" lvl="0" indent="-342900" algn="just">
              <a:lnSpc>
                <a:spcPct val="107000"/>
              </a:lnSpc>
              <a:spcBef>
                <a:spcPts val="480"/>
              </a:spcBef>
              <a:spcAft>
                <a:spcPts val="0"/>
              </a:spcAft>
              <a:buFont typeface="Arial" panose="020B0604020202020204" pitchFamily="34" charset="0"/>
              <a:buChar char="•"/>
            </a:pPr>
            <a:r>
              <a:rPr lang="en-GB" sz="3600" dirty="0">
                <a:solidFill>
                  <a:srgbClr val="000000"/>
                </a:solidFill>
                <a:effectLst/>
                <a:ea typeface="Arial" panose="020B0604020202020204" pitchFamily="34" charset="0"/>
              </a:rPr>
              <a:t>Routine </a:t>
            </a:r>
            <a:r>
              <a:rPr lang="en-GB" sz="3600" b="1" dirty="0">
                <a:solidFill>
                  <a:srgbClr val="000000"/>
                </a:solidFill>
                <a:effectLst/>
                <a:ea typeface="Arial" panose="020B0604020202020204" pitchFamily="34" charset="0"/>
              </a:rPr>
              <a:t>clinical work </a:t>
            </a:r>
            <a:r>
              <a:rPr lang="en-GB" sz="3600" dirty="0">
                <a:solidFill>
                  <a:srgbClr val="000000"/>
                </a:solidFill>
                <a:effectLst/>
                <a:ea typeface="Arial" panose="020B0604020202020204" pitchFamily="34" charset="0"/>
              </a:rPr>
              <a:t>(not related to research) should be limited to no more than 8 hours a week (2 clinical sessions) full-time equivalent (FTE) (16 hours for craft specialities FTE, 4 clinical sessions) during the fellowship and the host institution must provide a signed statement agreeing to this restriction. Fellows working clinically or undertaking patient-facing research in the country where they are conducting their PhD research must ensure that they are registered with the appropriate health professional regulatory body, and are undertaking appropriate continuing professional education to maintain their registration. </a:t>
            </a:r>
            <a:endParaRPr lang="en-GB" sz="3600" dirty="0">
              <a:effectLst/>
              <a:ea typeface="Arial" panose="020B0604020202020204" pitchFamily="34" charset="0"/>
            </a:endParaRPr>
          </a:p>
          <a:p>
            <a:pPr marL="342900" marR="62865" lvl="0" indent="-342900" algn="just">
              <a:lnSpc>
                <a:spcPct val="107000"/>
              </a:lnSpc>
              <a:spcBef>
                <a:spcPts val="480"/>
              </a:spcBef>
              <a:spcAft>
                <a:spcPts val="0"/>
              </a:spcAft>
              <a:buFont typeface="Arial" panose="020B0604020202020204" pitchFamily="34" charset="0"/>
              <a:buChar char="•"/>
            </a:pPr>
            <a:r>
              <a:rPr lang="en-GB" sz="3600" dirty="0">
                <a:solidFill>
                  <a:srgbClr val="000000"/>
                </a:solidFill>
                <a:effectLst/>
                <a:ea typeface="Arial" panose="020B0604020202020204" pitchFamily="34" charset="0"/>
              </a:rPr>
              <a:t>Projects must demonstrate a </a:t>
            </a:r>
            <a:r>
              <a:rPr lang="en-GB" sz="3600" b="1" dirty="0">
                <a:solidFill>
                  <a:srgbClr val="000000"/>
                </a:solidFill>
                <a:effectLst/>
                <a:ea typeface="Arial" panose="020B0604020202020204" pitchFamily="34" charset="0"/>
              </a:rPr>
              <a:t>clear relevance to the main aim of the CREATE Programme</a:t>
            </a:r>
            <a:r>
              <a:rPr lang="en-GB" sz="3600" dirty="0">
                <a:solidFill>
                  <a:srgbClr val="000000"/>
                </a:solidFill>
                <a:effectLst/>
                <a:ea typeface="Arial" panose="020B0604020202020204" pitchFamily="34" charset="0"/>
              </a:rPr>
              <a:t>.</a:t>
            </a:r>
            <a:endParaRPr lang="en-GB" sz="3600" dirty="0">
              <a:effectLst/>
              <a:ea typeface="Arial" panose="020B0604020202020204" pitchFamily="34" charset="0"/>
            </a:endParaRPr>
          </a:p>
          <a:p>
            <a:pPr marL="342900" marR="62865" lvl="0" indent="-342900" algn="just">
              <a:lnSpc>
                <a:spcPct val="107000"/>
              </a:lnSpc>
              <a:spcBef>
                <a:spcPts val="480"/>
              </a:spcBef>
              <a:spcAft>
                <a:spcPts val="0"/>
              </a:spcAft>
              <a:buFont typeface="Arial" panose="020B0604020202020204" pitchFamily="34" charset="0"/>
              <a:buChar char="•"/>
            </a:pPr>
            <a:r>
              <a:rPr lang="en-GB" sz="3600" dirty="0">
                <a:solidFill>
                  <a:srgbClr val="000000"/>
                </a:solidFill>
                <a:effectLst/>
                <a:ea typeface="Arial" panose="020B0604020202020204" pitchFamily="34" charset="0"/>
              </a:rPr>
              <a:t>An unsuccessful candidate can reapply once, but should seek advice from the Programme Director prior to considering reapplication. </a:t>
            </a:r>
            <a:endParaRPr lang="en-GB" sz="3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4637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62500" lnSpcReduction="20000"/>
          </a:bodyPr>
          <a:lstStyle/>
          <a:p>
            <a:pPr marL="0" indent="0">
              <a:buNone/>
            </a:pPr>
            <a:r>
              <a:rPr lang="en-GB" sz="3300" b="1" dirty="0">
                <a:effectLst/>
                <a:ea typeface="Calibri" panose="020F0502020204030204" pitchFamily="34" charset="0"/>
              </a:rPr>
              <a:t>Fellowship application – next steps:</a:t>
            </a:r>
          </a:p>
          <a:p>
            <a:pPr marL="0" marR="62865" indent="0">
              <a:spcBef>
                <a:spcPts val="905"/>
              </a:spcBef>
              <a:buNone/>
            </a:pPr>
            <a:r>
              <a:rPr lang="en-GB" sz="2700" b="1" u="sng" kern="0" dirty="0">
                <a:solidFill>
                  <a:srgbClr val="000000"/>
                </a:solidFill>
                <a:effectLst/>
                <a:ea typeface="Arial" panose="020B0604020202020204" pitchFamily="34" charset="0"/>
              </a:rPr>
              <a:t>How to apply</a:t>
            </a:r>
            <a:endParaRPr lang="en-GB" sz="2700" b="1" kern="0" dirty="0">
              <a:solidFill>
                <a:srgbClr val="0070C0"/>
              </a:solidFill>
              <a:effectLst/>
              <a:ea typeface="Arial" panose="020B0604020202020204" pitchFamily="34" charset="0"/>
            </a:endParaRPr>
          </a:p>
          <a:p>
            <a:pPr marL="0" marR="62865" indent="0" algn="just">
              <a:lnSpc>
                <a:spcPct val="107000"/>
              </a:lnSpc>
              <a:spcBef>
                <a:spcPts val="480"/>
              </a:spcBef>
              <a:spcAft>
                <a:spcPts val="0"/>
              </a:spcAft>
              <a:buNone/>
            </a:pPr>
            <a:r>
              <a:rPr lang="en-GB" sz="2700" dirty="0">
                <a:solidFill>
                  <a:srgbClr val="000000"/>
                </a:solidFill>
                <a:effectLst/>
                <a:ea typeface="Arial" panose="020B0604020202020204" pitchFamily="34" charset="0"/>
              </a:rPr>
              <a:t>Applications must be received through the online LSHTM application system via </a:t>
            </a:r>
            <a:r>
              <a:rPr lang="en-GB" sz="2700" dirty="0">
                <a:solidFill>
                  <a:srgbClr val="777777"/>
                </a:solidFill>
                <a:effectLst/>
                <a:ea typeface="Arial" panose="020B0604020202020204" pitchFamily="34" charset="0"/>
              </a:rPr>
              <a:t> </a:t>
            </a:r>
            <a:r>
              <a:rPr lang="en-GB" sz="2700" u="sng" dirty="0">
                <a:solidFill>
                  <a:srgbClr val="065780"/>
                </a:solidFill>
                <a:effectLst/>
                <a:ea typeface="Arial" panose="020B0604020202020204" pitchFamily="34" charset="0"/>
                <a:hlinkClick r:id="rId3"/>
              </a:rPr>
              <a:t>http://jobs.lshtm.ac.uk</a:t>
            </a:r>
            <a:r>
              <a:rPr lang="en-GB" sz="2700" dirty="0">
                <a:solidFill>
                  <a:srgbClr val="777777"/>
                </a:solidFill>
                <a:effectLst/>
                <a:ea typeface="Arial" panose="020B0604020202020204" pitchFamily="34" charset="0"/>
              </a:rPr>
              <a:t> </a:t>
            </a:r>
            <a:r>
              <a:rPr lang="en-GB" sz="2700" dirty="0">
                <a:solidFill>
                  <a:srgbClr val="000000"/>
                </a:solidFill>
                <a:effectLst/>
                <a:ea typeface="Arial" panose="020B0604020202020204" pitchFamily="34" charset="0"/>
              </a:rPr>
              <a:t>by </a:t>
            </a:r>
            <a:r>
              <a:rPr lang="en-GB" sz="2700" b="1" dirty="0">
                <a:solidFill>
                  <a:srgbClr val="000000"/>
                </a:solidFill>
                <a:effectLst/>
                <a:ea typeface="Arial" panose="020B0604020202020204" pitchFamily="34" charset="0"/>
              </a:rPr>
              <a:t>23.59 hours on Friday </a:t>
            </a:r>
            <a:r>
              <a:rPr lang="en-GB" sz="2700" b="1" dirty="0">
                <a:solidFill>
                  <a:srgbClr val="000000"/>
                </a:solidFill>
                <a:ea typeface="Arial" panose="020B0604020202020204" pitchFamily="34" charset="0"/>
              </a:rPr>
              <a:t>8</a:t>
            </a:r>
            <a:r>
              <a:rPr lang="en-GB" sz="2700" b="1" baseline="30000" dirty="0">
                <a:solidFill>
                  <a:srgbClr val="000000"/>
                </a:solidFill>
                <a:effectLst/>
                <a:ea typeface="Arial" panose="020B0604020202020204" pitchFamily="34" charset="0"/>
              </a:rPr>
              <a:t>th</a:t>
            </a:r>
            <a:r>
              <a:rPr lang="en-GB" sz="2700" b="1" dirty="0">
                <a:solidFill>
                  <a:srgbClr val="000000"/>
                </a:solidFill>
                <a:effectLst/>
                <a:ea typeface="Arial" panose="020B0604020202020204" pitchFamily="34" charset="0"/>
              </a:rPr>
              <a:t> November 2024</a:t>
            </a:r>
            <a:r>
              <a:rPr lang="en-GB" sz="2700" dirty="0">
                <a:solidFill>
                  <a:srgbClr val="000000"/>
                </a:solidFill>
                <a:effectLst/>
                <a:ea typeface="Arial" panose="020B0604020202020204" pitchFamily="34" charset="0"/>
              </a:rPr>
              <a:t>. No applications received after the deadline will be accepted. </a:t>
            </a:r>
            <a:endParaRPr lang="en-GB" sz="2700" dirty="0">
              <a:effectLst/>
              <a:ea typeface="Arial" panose="020B0604020202020204" pitchFamily="34" charset="0"/>
            </a:endParaRPr>
          </a:p>
          <a:p>
            <a:pPr marL="0" marR="62865" indent="0">
              <a:lnSpc>
                <a:spcPct val="107000"/>
              </a:lnSpc>
              <a:spcBef>
                <a:spcPts val="480"/>
              </a:spcBef>
              <a:spcAft>
                <a:spcPts val="0"/>
              </a:spcAft>
              <a:buNone/>
            </a:pPr>
            <a:endParaRPr lang="en-GB" sz="2700" dirty="0">
              <a:solidFill>
                <a:srgbClr val="000000"/>
              </a:solidFill>
              <a:ea typeface="Arial" panose="020B0604020202020204" pitchFamily="34" charset="0"/>
            </a:endParaRPr>
          </a:p>
          <a:p>
            <a:pPr marL="0" marR="62865" indent="0">
              <a:lnSpc>
                <a:spcPct val="107000"/>
              </a:lnSpc>
              <a:spcBef>
                <a:spcPts val="480"/>
              </a:spcBef>
              <a:spcAft>
                <a:spcPts val="0"/>
              </a:spcAft>
              <a:buNone/>
            </a:pPr>
            <a:r>
              <a:rPr lang="en-GB" sz="2700" dirty="0">
                <a:solidFill>
                  <a:srgbClr val="000000"/>
                </a:solidFill>
                <a:effectLst/>
                <a:ea typeface="Arial" panose="020B0604020202020204" pitchFamily="34" charset="0"/>
              </a:rPr>
              <a:t>The application needs to contain the following elements: </a:t>
            </a:r>
            <a:endParaRPr lang="en-GB" sz="2700" dirty="0">
              <a:effectLst/>
              <a:ea typeface="Arial" panose="020B0604020202020204" pitchFamily="34" charset="0"/>
            </a:endParaRPr>
          </a:p>
          <a:p>
            <a:pPr marL="342900" marR="62865" lvl="0" indent="-342900">
              <a:lnSpc>
                <a:spcPct val="107000"/>
              </a:lnSpc>
              <a:spcBef>
                <a:spcPts val="330"/>
              </a:spcBef>
              <a:spcAft>
                <a:spcPts val="0"/>
              </a:spcAft>
              <a:buFont typeface="+mj-lt"/>
              <a:buAutoNum type="arabicPeriod"/>
            </a:pPr>
            <a:r>
              <a:rPr lang="en-GB" sz="2700" dirty="0">
                <a:solidFill>
                  <a:srgbClr val="000000"/>
                </a:solidFill>
                <a:effectLst/>
                <a:ea typeface="Arial" panose="020B0604020202020204" pitchFamily="34" charset="0"/>
              </a:rPr>
              <a:t>Application form </a:t>
            </a:r>
            <a:endParaRPr lang="en-GB" sz="2700" dirty="0">
              <a:effectLst/>
              <a:ea typeface="Arial" panose="020B0604020202020204" pitchFamily="34" charset="0"/>
            </a:endParaRPr>
          </a:p>
          <a:p>
            <a:pPr marL="342900" marR="62865" lvl="0" indent="-342900">
              <a:lnSpc>
                <a:spcPct val="107000"/>
              </a:lnSpc>
              <a:spcBef>
                <a:spcPts val="330"/>
              </a:spcBef>
              <a:spcAft>
                <a:spcPts val="0"/>
              </a:spcAft>
              <a:buFont typeface="+mj-lt"/>
              <a:buAutoNum type="arabicPeriod"/>
            </a:pPr>
            <a:r>
              <a:rPr lang="en-GB" sz="2700" dirty="0">
                <a:solidFill>
                  <a:srgbClr val="000000"/>
                </a:solidFill>
                <a:effectLst/>
                <a:ea typeface="Arial" panose="020B0604020202020204" pitchFamily="34" charset="0"/>
              </a:rPr>
              <a:t>Supporting letter from academic referee</a:t>
            </a:r>
            <a:endParaRPr lang="en-GB" sz="2700" dirty="0">
              <a:effectLst/>
              <a:ea typeface="Arial" panose="020B0604020202020204" pitchFamily="34" charset="0"/>
            </a:endParaRPr>
          </a:p>
          <a:p>
            <a:pPr marL="342900" marR="62865" lvl="0" indent="-342900">
              <a:lnSpc>
                <a:spcPct val="107000"/>
              </a:lnSpc>
              <a:spcBef>
                <a:spcPts val="330"/>
              </a:spcBef>
              <a:spcAft>
                <a:spcPts val="0"/>
              </a:spcAft>
              <a:buFont typeface="+mj-lt"/>
              <a:buAutoNum type="arabicPeriod"/>
            </a:pPr>
            <a:r>
              <a:rPr lang="en-GB" sz="2700" dirty="0">
                <a:solidFill>
                  <a:srgbClr val="000000"/>
                </a:solidFill>
                <a:effectLst/>
                <a:ea typeface="Arial" panose="020B0604020202020204" pitchFamily="34" charset="0"/>
              </a:rPr>
              <a:t>Completed Equal Opportunities Monitoring Form</a:t>
            </a:r>
            <a:endParaRPr lang="en-GB" sz="2700" dirty="0">
              <a:effectLst/>
              <a:ea typeface="Arial" panose="020B0604020202020204" pitchFamily="34" charset="0"/>
            </a:endParaRPr>
          </a:p>
          <a:p>
            <a:pPr marL="0" marR="62865" indent="0" algn="just">
              <a:lnSpc>
                <a:spcPct val="107000"/>
              </a:lnSpc>
              <a:spcBef>
                <a:spcPts val="480"/>
              </a:spcBef>
              <a:spcAft>
                <a:spcPts val="0"/>
              </a:spcAft>
              <a:buNone/>
            </a:pPr>
            <a:endParaRPr lang="en-GB" sz="2700" dirty="0">
              <a:solidFill>
                <a:srgbClr val="000000"/>
              </a:solidFill>
              <a:ea typeface="Arial" panose="020B0604020202020204" pitchFamily="34" charset="0"/>
            </a:endParaRPr>
          </a:p>
          <a:p>
            <a:pPr marL="0" marR="62865" indent="0" algn="just">
              <a:lnSpc>
                <a:spcPct val="107000"/>
              </a:lnSpc>
              <a:spcBef>
                <a:spcPts val="480"/>
              </a:spcBef>
              <a:spcAft>
                <a:spcPts val="0"/>
              </a:spcAft>
              <a:buNone/>
            </a:pPr>
            <a:r>
              <a:rPr lang="en-GB" sz="2700" dirty="0">
                <a:solidFill>
                  <a:srgbClr val="000000"/>
                </a:solidFill>
                <a:effectLst/>
                <a:ea typeface="Arial" panose="020B0604020202020204" pitchFamily="34" charset="0"/>
              </a:rPr>
              <a:t>The fellowship application is a two-stage process. The initial application assesses your career history to date, your achievements in research to date, your experience of working in low- and middle-income countries (LMICs), your motivation to enrol in this doctoral training programme and a brief outline of your ideas for a PhD. It is not expected that you have identified a definite PhD supervisor and developed a specific project by this stage, although it would be expected that you have some broad ideas for your research project, potential supervisory team, UK institution and African Partner Institution. </a:t>
            </a:r>
            <a:endParaRPr lang="en-GB" sz="2700" b="1" dirty="0">
              <a:effectLst/>
              <a:ea typeface="Calibri" panose="020F0502020204030204" pitchFamily="34" charset="0"/>
            </a:endParaRPr>
          </a:p>
        </p:txBody>
      </p:sp>
    </p:spTree>
    <p:extLst>
      <p:ext uri="{BB962C8B-B14F-4D97-AF65-F5344CB8AC3E}">
        <p14:creationId xmlns:p14="http://schemas.microsoft.com/office/powerpoint/2010/main" val="16946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Presentation:</a:t>
            </a:r>
          </a:p>
          <a:p>
            <a:pPr marL="0" indent="0">
              <a:buNone/>
            </a:pPr>
            <a:r>
              <a:rPr lang="en-US" b="1" dirty="0">
                <a:solidFill>
                  <a:srgbClr val="232333"/>
                </a:solidFill>
                <a:latin typeface="Lato" panose="020F0502020204030203" pitchFamily="34" charset="0"/>
              </a:rPr>
              <a:t>Priscilla Harries:</a:t>
            </a:r>
            <a:r>
              <a:rPr lang="en-US" b="0" i="0" dirty="0">
                <a:solidFill>
                  <a:srgbClr val="232333"/>
                </a:solidFill>
                <a:effectLst/>
                <a:latin typeface="Lato" panose="020F0502020204030203" pitchFamily="34" charset="0"/>
              </a:rPr>
              <a:t> how to submit a quality application.</a:t>
            </a:r>
          </a:p>
          <a:p>
            <a:pPr marL="0" indent="0">
              <a:buNone/>
            </a:pPr>
            <a:endParaRPr lang="en-GB" dirty="0"/>
          </a:p>
        </p:txBody>
      </p:sp>
    </p:spTree>
    <p:extLst>
      <p:ext uri="{BB962C8B-B14F-4D97-AF65-F5344CB8AC3E}">
        <p14:creationId xmlns:p14="http://schemas.microsoft.com/office/powerpoint/2010/main" val="3043273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Confused person outline">
            <a:extLst>
              <a:ext uri="{FF2B5EF4-FFF2-40B4-BE49-F238E27FC236}">
                <a16:creationId xmlns:a16="http://schemas.microsoft.com/office/drawing/2014/main" id="{BC1FD709-5F3E-15EE-75C7-671B0EFCE32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697" y="1579418"/>
            <a:ext cx="3352800" cy="3362038"/>
          </a:xfrm>
        </p:spPr>
      </p:pic>
      <p:pic>
        <p:nvPicPr>
          <p:cNvPr id="6" name="Graphic 5" descr="City outline">
            <a:extLst>
              <a:ext uri="{FF2B5EF4-FFF2-40B4-BE49-F238E27FC236}">
                <a16:creationId xmlns:a16="http://schemas.microsoft.com/office/drawing/2014/main" id="{7482B9D9-EFC0-0FCE-181E-8BB154A0EE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65782" y="1921846"/>
            <a:ext cx="3260435" cy="3447473"/>
          </a:xfrm>
          <a:prstGeom prst="rect">
            <a:avLst/>
          </a:prstGeom>
        </p:spPr>
      </p:pic>
      <p:pic>
        <p:nvPicPr>
          <p:cNvPr id="10" name="Graphic 9" descr="Microscope outline">
            <a:extLst>
              <a:ext uri="{FF2B5EF4-FFF2-40B4-BE49-F238E27FC236}">
                <a16:creationId xmlns:a16="http://schemas.microsoft.com/office/drawing/2014/main" id="{BC944AC9-5D00-4BDF-1BE4-8A4350362A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63708" y="2407909"/>
            <a:ext cx="2844800" cy="2475346"/>
          </a:xfrm>
          <a:prstGeom prst="rect">
            <a:avLst/>
          </a:prstGeom>
        </p:spPr>
      </p:pic>
      <p:sp>
        <p:nvSpPr>
          <p:cNvPr id="11" name="TextBox 10">
            <a:extLst>
              <a:ext uri="{FF2B5EF4-FFF2-40B4-BE49-F238E27FC236}">
                <a16:creationId xmlns:a16="http://schemas.microsoft.com/office/drawing/2014/main" id="{494D7516-E74C-2B47-F035-1E8E82E9B0C0}"/>
              </a:ext>
            </a:extLst>
          </p:cNvPr>
          <p:cNvSpPr txBox="1"/>
          <p:nvPr/>
        </p:nvSpPr>
        <p:spPr>
          <a:xfrm>
            <a:off x="1985818" y="5107709"/>
            <a:ext cx="154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Person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B3D69361-1625-EBC6-624C-69D5773E5C32}"/>
              </a:ext>
            </a:extLst>
          </p:cNvPr>
          <p:cNvSpPr txBox="1"/>
          <p:nvPr/>
        </p:nvSpPr>
        <p:spPr>
          <a:xfrm>
            <a:off x="5500254" y="5107709"/>
            <a:ext cx="154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Place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id="{6122303A-5B2B-8095-D010-D3F70F3EECD1}"/>
              </a:ext>
            </a:extLst>
          </p:cNvPr>
          <p:cNvSpPr txBox="1"/>
          <p:nvPr/>
        </p:nvSpPr>
        <p:spPr>
          <a:xfrm>
            <a:off x="9499600" y="5107709"/>
            <a:ext cx="154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Project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7496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EC1CE6-3895-25D3-59C2-46F19861CD60}"/>
              </a:ext>
            </a:extLst>
          </p:cNvPr>
          <p:cNvPicPr>
            <a:picLocks noChangeAspect="1"/>
          </p:cNvPicPr>
          <p:nvPr/>
        </p:nvPicPr>
        <p:blipFill>
          <a:blip r:embed="rId3"/>
          <a:stretch>
            <a:fillRect/>
          </a:stretch>
        </p:blipFill>
        <p:spPr>
          <a:xfrm>
            <a:off x="1267691" y="860172"/>
            <a:ext cx="9133609" cy="5137655"/>
          </a:xfrm>
          <a:prstGeom prst="rect">
            <a:avLst/>
          </a:prstGeom>
        </p:spPr>
      </p:pic>
    </p:spTree>
    <p:extLst>
      <p:ext uri="{BB962C8B-B14F-4D97-AF65-F5344CB8AC3E}">
        <p14:creationId xmlns:p14="http://schemas.microsoft.com/office/powerpoint/2010/main" val="3967449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22BE2C8-A764-4C7F-04CC-4A3AB5656B87}"/>
              </a:ext>
            </a:extLst>
          </p:cNvPr>
          <p:cNvPicPr>
            <a:picLocks noGrp="1" noChangeAspect="1"/>
          </p:cNvPicPr>
          <p:nvPr>
            <p:ph idx="1"/>
          </p:nvPr>
        </p:nvPicPr>
        <p:blipFill>
          <a:blip r:embed="rId3"/>
          <a:stretch>
            <a:fillRect/>
          </a:stretch>
        </p:blipFill>
        <p:spPr>
          <a:xfrm>
            <a:off x="1563733" y="991655"/>
            <a:ext cx="8666117" cy="4874690"/>
          </a:xfrm>
          <a:prstGeom prst="rect">
            <a:avLst/>
          </a:prstGeom>
        </p:spPr>
      </p:pic>
    </p:spTree>
    <p:extLst>
      <p:ext uri="{BB962C8B-B14F-4D97-AF65-F5344CB8AC3E}">
        <p14:creationId xmlns:p14="http://schemas.microsoft.com/office/powerpoint/2010/main" val="192057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lnSpcReduction="10000"/>
          </a:bodyPr>
          <a:lstStyle/>
          <a:p>
            <a:pPr marL="0" indent="0" algn="l">
              <a:buNone/>
            </a:pPr>
            <a:endParaRPr lang="en-US" b="0" i="0" dirty="0">
              <a:solidFill>
                <a:srgbClr val="232333"/>
              </a:solidFill>
              <a:effectLst/>
              <a:latin typeface="Lato" panose="020F0502020204030203" pitchFamily="34" charset="0"/>
            </a:endParaRPr>
          </a:p>
          <a:p>
            <a:pPr marL="0" indent="0" algn="l">
              <a:buNone/>
            </a:pPr>
            <a:endParaRPr lang="en-US" dirty="0">
              <a:solidFill>
                <a:srgbClr val="232333"/>
              </a:solidFill>
              <a:latin typeface="Lato" panose="020F0502020204030203" pitchFamily="34" charset="0"/>
            </a:endParaRPr>
          </a:p>
          <a:p>
            <a:pPr marL="0" indent="0" algn="l">
              <a:buNone/>
            </a:pPr>
            <a:r>
              <a:rPr lang="en-US" b="0" i="0" dirty="0">
                <a:solidFill>
                  <a:srgbClr val="232333"/>
                </a:solidFill>
                <a:effectLst/>
                <a:latin typeface="Lato" panose="020F0502020204030203" pitchFamily="34" charset="0"/>
              </a:rPr>
              <a:t>Panel:</a:t>
            </a:r>
            <a:br>
              <a:rPr lang="en-US" b="0" i="0" dirty="0">
                <a:solidFill>
                  <a:srgbClr val="232333"/>
                </a:solidFill>
                <a:effectLst/>
                <a:latin typeface="Lato" panose="020F0502020204030203" pitchFamily="34" charset="0"/>
              </a:rPr>
            </a:br>
            <a:r>
              <a:rPr lang="en-US" b="0" i="0" dirty="0">
                <a:solidFill>
                  <a:srgbClr val="232333"/>
                </a:solidFill>
                <a:effectLst/>
                <a:latin typeface="Lato" panose="020F0502020204030203" pitchFamily="34" charset="0"/>
              </a:rPr>
              <a:t>Dr </a:t>
            </a:r>
            <a:r>
              <a:rPr lang="en-US" b="1" i="0" dirty="0">
                <a:solidFill>
                  <a:srgbClr val="232333"/>
                </a:solidFill>
                <a:effectLst/>
                <a:latin typeface="Lato" panose="020F0502020204030203" pitchFamily="34" charset="0"/>
              </a:rPr>
              <a:t>Sean Wasserman </a:t>
            </a:r>
            <a:r>
              <a:rPr lang="en-US" b="0" i="0" dirty="0">
                <a:solidFill>
                  <a:srgbClr val="232333"/>
                </a:solidFill>
                <a:effectLst/>
                <a:latin typeface="Lato" panose="020F0502020204030203" pitchFamily="34" charset="0"/>
              </a:rPr>
              <a:t>(Programme Co-Director) - SGUL</a:t>
            </a:r>
            <a:br>
              <a:rPr lang="en-US" b="0" i="0" dirty="0">
                <a:solidFill>
                  <a:srgbClr val="232333"/>
                </a:solidFill>
                <a:effectLst/>
                <a:latin typeface="Lato" panose="020F0502020204030203" pitchFamily="34" charset="0"/>
              </a:rPr>
            </a:br>
            <a:r>
              <a:rPr lang="en-US" b="0" i="0" dirty="0">
                <a:solidFill>
                  <a:srgbClr val="232333"/>
                </a:solidFill>
                <a:effectLst/>
                <a:latin typeface="Lato" panose="020F0502020204030203" pitchFamily="34" charset="0"/>
              </a:rPr>
              <a:t>Prof </a:t>
            </a:r>
            <a:r>
              <a:rPr lang="en-US" b="1" i="0" dirty="0">
                <a:solidFill>
                  <a:srgbClr val="232333"/>
                </a:solidFill>
                <a:effectLst/>
                <a:latin typeface="Lato" panose="020F0502020204030203" pitchFamily="34" charset="0"/>
              </a:rPr>
              <a:t>Priscilla Harries </a:t>
            </a:r>
            <a:r>
              <a:rPr lang="en-US" i="0" dirty="0">
                <a:solidFill>
                  <a:srgbClr val="232333"/>
                </a:solidFill>
                <a:effectLst/>
                <a:latin typeface="Lato" panose="020F0502020204030203" pitchFamily="34" charset="0"/>
              </a:rPr>
              <a:t>(Strategic Advisory Board member) </a:t>
            </a:r>
            <a:r>
              <a:rPr lang="en-US" dirty="0">
                <a:solidFill>
                  <a:srgbClr val="232333"/>
                </a:solidFill>
                <a:latin typeface="Lato" panose="020F0502020204030203" pitchFamily="34" charset="0"/>
              </a:rPr>
              <a:t>- Kingston University/Hon. Professor SGUL </a:t>
            </a:r>
            <a:br>
              <a:rPr lang="en-US" b="0" i="0" dirty="0">
                <a:solidFill>
                  <a:srgbClr val="232333"/>
                </a:solidFill>
                <a:effectLst/>
                <a:latin typeface="Lato" panose="020F0502020204030203" pitchFamily="34" charset="0"/>
              </a:rPr>
            </a:br>
            <a:r>
              <a:rPr lang="en-US" b="0" i="0" dirty="0">
                <a:solidFill>
                  <a:srgbClr val="232333"/>
                </a:solidFill>
                <a:effectLst/>
                <a:latin typeface="Lato" panose="020F0502020204030203" pitchFamily="34" charset="0"/>
              </a:rPr>
              <a:t>Drs </a:t>
            </a:r>
            <a:r>
              <a:rPr lang="en-US" b="1" i="0" dirty="0">
                <a:solidFill>
                  <a:srgbClr val="232333"/>
                </a:solidFill>
                <a:effectLst/>
                <a:latin typeface="Lato" panose="020F0502020204030203" pitchFamily="34" charset="0"/>
              </a:rPr>
              <a:t>Josie Prynn </a:t>
            </a:r>
            <a:r>
              <a:rPr lang="en-US" dirty="0">
                <a:solidFill>
                  <a:srgbClr val="232333"/>
                </a:solidFill>
                <a:latin typeface="Lato" panose="020F0502020204030203" pitchFamily="34" charset="0"/>
              </a:rPr>
              <a:t>and </a:t>
            </a:r>
            <a:r>
              <a:rPr lang="en-US" b="1" i="0" dirty="0">
                <a:solidFill>
                  <a:srgbClr val="232333"/>
                </a:solidFill>
                <a:effectLst/>
                <a:latin typeface="Lato" panose="020F0502020204030203" pitchFamily="34" charset="0"/>
              </a:rPr>
              <a:t>Sarah Sturrock </a:t>
            </a:r>
            <a:r>
              <a:rPr lang="en-US" b="0" i="0" dirty="0">
                <a:solidFill>
                  <a:srgbClr val="232333"/>
                </a:solidFill>
                <a:effectLst/>
                <a:latin typeface="Lato" panose="020F0502020204030203" pitchFamily="34" charset="0"/>
              </a:rPr>
              <a:t>(Current fellow) </a:t>
            </a:r>
            <a:r>
              <a:rPr lang="en-US" dirty="0">
                <a:solidFill>
                  <a:srgbClr val="232333"/>
                </a:solidFill>
                <a:latin typeface="Lato" panose="020F0502020204030203" pitchFamily="34" charset="0"/>
              </a:rPr>
              <a:t>- KCL /MRC UVRI LSHTM Uganda and SGUL/MRC UVRI LSHTM Uganda</a:t>
            </a:r>
            <a:br>
              <a:rPr lang="en-US" b="0" i="0" dirty="0">
                <a:solidFill>
                  <a:srgbClr val="232333"/>
                </a:solidFill>
                <a:effectLst/>
                <a:latin typeface="Lato" panose="020F0502020204030203" pitchFamily="34" charset="0"/>
              </a:rPr>
            </a:br>
            <a:r>
              <a:rPr lang="en-US" b="0" i="0" dirty="0">
                <a:solidFill>
                  <a:srgbClr val="232333"/>
                </a:solidFill>
                <a:effectLst/>
                <a:latin typeface="Lato" panose="020F0502020204030203" pitchFamily="34" charset="0"/>
              </a:rPr>
              <a:t>Ms </a:t>
            </a:r>
            <a:r>
              <a:rPr lang="en-US" b="1" i="0" dirty="0">
                <a:solidFill>
                  <a:srgbClr val="232333"/>
                </a:solidFill>
                <a:effectLst/>
                <a:latin typeface="Lato" panose="020F0502020204030203" pitchFamily="34" charset="0"/>
              </a:rPr>
              <a:t>Katherine Barrett </a:t>
            </a:r>
            <a:r>
              <a:rPr lang="en-US" b="0" i="0" dirty="0">
                <a:solidFill>
                  <a:srgbClr val="232333"/>
                </a:solidFill>
                <a:effectLst/>
                <a:latin typeface="Lato" panose="020F0502020204030203" pitchFamily="34" charset="0"/>
              </a:rPr>
              <a:t>(Programme Manager) – LSHTM</a:t>
            </a:r>
            <a:br>
              <a:rPr lang="en-US" b="0" i="0" dirty="0">
                <a:solidFill>
                  <a:srgbClr val="232333"/>
                </a:solidFill>
                <a:effectLst/>
                <a:latin typeface="Lato" panose="020F0502020204030203" pitchFamily="34" charset="0"/>
              </a:rPr>
            </a:br>
            <a:endParaRPr lang="en-US" b="0" i="0" dirty="0">
              <a:solidFill>
                <a:srgbClr val="232333"/>
              </a:solidFill>
              <a:effectLst/>
              <a:latin typeface="Lato" panose="020F0502020204030203" pitchFamily="34" charset="0"/>
            </a:endParaRPr>
          </a:p>
          <a:p>
            <a:pPr marL="0" indent="0" algn="l">
              <a:buNone/>
            </a:pPr>
            <a:br>
              <a:rPr lang="en-US" b="0" i="0" dirty="0">
                <a:solidFill>
                  <a:srgbClr val="232333"/>
                </a:solidFill>
                <a:effectLst/>
                <a:latin typeface="Lato" panose="020F0502020204030203" pitchFamily="34" charset="0"/>
              </a:rPr>
            </a:br>
            <a:endParaRPr lang="en-GB" dirty="0"/>
          </a:p>
        </p:txBody>
      </p:sp>
    </p:spTree>
    <p:extLst>
      <p:ext uri="{BB962C8B-B14F-4D97-AF65-F5344CB8AC3E}">
        <p14:creationId xmlns:p14="http://schemas.microsoft.com/office/powerpoint/2010/main" val="3026958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E331270D-E1BC-297F-F506-22B8CC4E6F84}"/>
              </a:ext>
            </a:extLst>
          </p:cNvPr>
          <p:cNvPicPr>
            <a:picLocks noGrp="1" noChangeAspect="1"/>
          </p:cNvPicPr>
          <p:nvPr>
            <p:ph idx="1"/>
          </p:nvPr>
        </p:nvPicPr>
        <p:blipFill>
          <a:blip r:embed="rId3"/>
          <a:stretch>
            <a:fillRect/>
          </a:stretch>
        </p:blipFill>
        <p:spPr>
          <a:xfrm>
            <a:off x="1438275" y="809029"/>
            <a:ext cx="9315450" cy="5239941"/>
          </a:xfrm>
          <a:prstGeom prst="rect">
            <a:avLst/>
          </a:prstGeom>
        </p:spPr>
      </p:pic>
    </p:spTree>
    <p:extLst>
      <p:ext uri="{BB962C8B-B14F-4D97-AF65-F5344CB8AC3E}">
        <p14:creationId xmlns:p14="http://schemas.microsoft.com/office/powerpoint/2010/main" val="565842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C25ED-1204-ECE8-EDD2-5ACA36D4A4AB}"/>
              </a:ext>
            </a:extLst>
          </p:cNvPr>
          <p:cNvPicPr>
            <a:picLocks noChangeAspect="1"/>
          </p:cNvPicPr>
          <p:nvPr/>
        </p:nvPicPr>
        <p:blipFill>
          <a:blip r:embed="rId3"/>
          <a:stretch>
            <a:fillRect/>
          </a:stretch>
        </p:blipFill>
        <p:spPr>
          <a:xfrm>
            <a:off x="1542984" y="867928"/>
            <a:ext cx="9106032" cy="5122144"/>
          </a:xfrm>
          <a:prstGeom prst="rect">
            <a:avLst/>
          </a:prstGeom>
        </p:spPr>
      </p:pic>
    </p:spTree>
    <p:extLst>
      <p:ext uri="{BB962C8B-B14F-4D97-AF65-F5344CB8AC3E}">
        <p14:creationId xmlns:p14="http://schemas.microsoft.com/office/powerpoint/2010/main" val="369937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Presentation</a:t>
            </a:r>
          </a:p>
          <a:p>
            <a:pPr marL="0" indent="0">
              <a:buNone/>
            </a:pPr>
            <a:r>
              <a:rPr lang="en-US" b="1" dirty="0">
                <a:solidFill>
                  <a:srgbClr val="232333"/>
                </a:solidFill>
                <a:latin typeface="Lato" panose="020F0502020204030203" pitchFamily="34" charset="0"/>
              </a:rPr>
              <a:t>Sarah Sturrock and Josie Prynn: </a:t>
            </a:r>
            <a:r>
              <a:rPr lang="en-US" b="0" i="0" dirty="0">
                <a:solidFill>
                  <a:srgbClr val="232333"/>
                </a:solidFill>
                <a:effectLst/>
                <a:latin typeface="Lato" panose="020F0502020204030203" pitchFamily="34" charset="0"/>
              </a:rPr>
              <a:t>perspective from current fellows.</a:t>
            </a:r>
          </a:p>
          <a:p>
            <a:pPr marL="0" indent="0">
              <a:buNone/>
            </a:pPr>
            <a:endParaRPr lang="en-GB" dirty="0"/>
          </a:p>
        </p:txBody>
      </p:sp>
    </p:spTree>
    <p:extLst>
      <p:ext uri="{BB962C8B-B14F-4D97-AF65-F5344CB8AC3E}">
        <p14:creationId xmlns:p14="http://schemas.microsoft.com/office/powerpoint/2010/main" val="3082947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AA9B-AEF3-A896-0E59-F60262D6DAFC}"/>
              </a:ext>
            </a:extLst>
          </p:cNvPr>
          <p:cNvSpPr>
            <a:spLocks noGrp="1"/>
          </p:cNvSpPr>
          <p:nvPr>
            <p:ph type="ctrTitle"/>
          </p:nvPr>
        </p:nvSpPr>
        <p:spPr/>
        <p:txBody>
          <a:bodyPr/>
          <a:lstStyle/>
          <a:p>
            <a:r>
              <a:rPr lang="en-GB" dirty="0"/>
              <a:t>CREATE Fellow Perspective	</a:t>
            </a:r>
          </a:p>
        </p:txBody>
      </p:sp>
      <p:sp>
        <p:nvSpPr>
          <p:cNvPr id="3" name="Subtitle 2">
            <a:extLst>
              <a:ext uri="{FF2B5EF4-FFF2-40B4-BE49-F238E27FC236}">
                <a16:creationId xmlns:a16="http://schemas.microsoft.com/office/drawing/2014/main" id="{B29A672F-073B-898B-FEB9-80997705A7B6}"/>
              </a:ext>
            </a:extLst>
          </p:cNvPr>
          <p:cNvSpPr>
            <a:spLocks noGrp="1"/>
          </p:cNvSpPr>
          <p:nvPr>
            <p:ph type="subTitle" idx="1"/>
          </p:nvPr>
        </p:nvSpPr>
        <p:spPr/>
        <p:txBody>
          <a:bodyPr/>
          <a:lstStyle/>
          <a:p>
            <a:r>
              <a:rPr lang="en-GB" dirty="0"/>
              <a:t>Dr Josie Prynn</a:t>
            </a:r>
          </a:p>
          <a:p>
            <a:r>
              <a:rPr lang="en-GB" dirty="0"/>
              <a:t>King’s College London, MRC/UVRI &amp; LSHTM Uganda Research Unit </a:t>
            </a:r>
          </a:p>
          <a:p>
            <a:r>
              <a:rPr lang="en-GB" dirty="0"/>
              <a:t>Geriatric Medicine </a:t>
            </a:r>
            <a:r>
              <a:rPr lang="en-GB" dirty="0" err="1"/>
              <a:t>SpR</a:t>
            </a:r>
            <a:r>
              <a:rPr lang="en-GB" dirty="0"/>
              <a:t> </a:t>
            </a:r>
          </a:p>
        </p:txBody>
      </p:sp>
    </p:spTree>
    <p:extLst>
      <p:ext uri="{BB962C8B-B14F-4D97-AF65-F5344CB8AC3E}">
        <p14:creationId xmlns:p14="http://schemas.microsoft.com/office/powerpoint/2010/main" val="2906120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16F0C7-955B-6D49-B515-E534AEA7EE3C}"/>
              </a:ext>
            </a:extLst>
          </p:cNvPr>
          <p:cNvSpPr>
            <a:spLocks noGrp="1"/>
          </p:cNvSpPr>
          <p:nvPr>
            <p:ph type="title"/>
          </p:nvPr>
        </p:nvSpPr>
        <p:spPr>
          <a:xfrm>
            <a:off x="838200" y="1046162"/>
            <a:ext cx="10515600" cy="1325563"/>
          </a:xfrm>
        </p:spPr>
        <p:txBody>
          <a:bodyPr/>
          <a:lstStyle/>
          <a:p>
            <a:r>
              <a:rPr lang="en-US" dirty="0"/>
              <a:t>Overview: </a:t>
            </a:r>
          </a:p>
        </p:txBody>
      </p:sp>
      <p:sp>
        <p:nvSpPr>
          <p:cNvPr id="5" name="Content Placeholder 2">
            <a:extLst>
              <a:ext uri="{FF2B5EF4-FFF2-40B4-BE49-F238E27FC236}">
                <a16:creationId xmlns:a16="http://schemas.microsoft.com/office/drawing/2014/main" id="{6EE25134-9EB1-6041-BC4E-1BD561AD6BF8}"/>
              </a:ext>
            </a:extLst>
          </p:cNvPr>
          <p:cNvSpPr txBox="1">
            <a:spLocks/>
          </p:cNvSpPr>
          <p:nvPr/>
        </p:nvSpPr>
        <p:spPr>
          <a:xfrm>
            <a:off x="838200" y="25066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Part 1: Is this the right option for 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Part 2: Ok I’m keen, what should I be considering right now?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625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B5191E-8B95-6044-A98B-3B7735F47917}"/>
              </a:ext>
            </a:extLst>
          </p:cNvPr>
          <p:cNvSpPr txBox="1">
            <a:spLocks/>
          </p:cNvSpPr>
          <p:nvPr/>
        </p:nvSpPr>
        <p:spPr>
          <a:xfrm>
            <a:off x="544689" y="12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rPr>
              <a:t>Is this the right option for me?</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Content Placeholder 2">
            <a:extLst>
              <a:ext uri="{FF2B5EF4-FFF2-40B4-BE49-F238E27FC236}">
                <a16:creationId xmlns:a16="http://schemas.microsoft.com/office/drawing/2014/main" id="{7FE39879-8FA8-FB4D-BC68-84830E95030D}"/>
              </a:ext>
            </a:extLst>
          </p:cNvPr>
          <p:cNvSpPr>
            <a:spLocks noGrp="1"/>
          </p:cNvSpPr>
          <p:nvPr>
            <p:ph idx="1"/>
          </p:nvPr>
        </p:nvSpPr>
        <p:spPr>
          <a:xfrm>
            <a:off x="544689" y="2731045"/>
            <a:ext cx="10515600" cy="4351338"/>
          </a:xfrm>
        </p:spPr>
        <p:txBody>
          <a:bodyPr/>
          <a:lstStyle/>
          <a:p>
            <a:r>
              <a:rPr lang="en-US" dirty="0"/>
              <a:t>Do I meet the person specification? </a:t>
            </a:r>
          </a:p>
        </p:txBody>
      </p:sp>
      <p:sp>
        <p:nvSpPr>
          <p:cNvPr id="3" name="TextBox 2">
            <a:extLst>
              <a:ext uri="{FF2B5EF4-FFF2-40B4-BE49-F238E27FC236}">
                <a16:creationId xmlns:a16="http://schemas.microsoft.com/office/drawing/2014/main" id="{739D1914-187A-1F6C-E7C3-678F8F907CAF}"/>
              </a:ext>
            </a:extLst>
          </p:cNvPr>
          <p:cNvSpPr txBox="1"/>
          <p:nvPr/>
        </p:nvSpPr>
        <p:spPr>
          <a:xfrm>
            <a:off x="6909033" y="2228671"/>
            <a:ext cx="5095613" cy="1200329"/>
          </a:xfrm>
          <a:prstGeom prst="rect">
            <a:avLst/>
          </a:prstGeom>
          <a:noFill/>
          <a:ln>
            <a:solidFill>
              <a:schemeClr val="accent1"/>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HCP registered with professional body in UK/ROI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medics: Be in specialist training, or a GP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Shown commitment and aptitude for a career in global health research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B5191E-8B95-6044-A98B-3B7735F47917}"/>
              </a:ext>
            </a:extLst>
          </p:cNvPr>
          <p:cNvSpPr txBox="1">
            <a:spLocks/>
          </p:cNvSpPr>
          <p:nvPr/>
        </p:nvSpPr>
        <p:spPr>
          <a:xfrm>
            <a:off x="544689" y="12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rPr>
              <a:t>Is this the right option for me?</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Content Placeholder 2">
            <a:extLst>
              <a:ext uri="{FF2B5EF4-FFF2-40B4-BE49-F238E27FC236}">
                <a16:creationId xmlns:a16="http://schemas.microsoft.com/office/drawing/2014/main" id="{7FE39879-8FA8-FB4D-BC68-84830E95030D}"/>
              </a:ext>
            </a:extLst>
          </p:cNvPr>
          <p:cNvSpPr>
            <a:spLocks noGrp="1"/>
          </p:cNvSpPr>
          <p:nvPr>
            <p:ph idx="1"/>
          </p:nvPr>
        </p:nvSpPr>
        <p:spPr>
          <a:xfrm>
            <a:off x="544689" y="2731045"/>
            <a:ext cx="10515600" cy="4351338"/>
          </a:xfrm>
        </p:spPr>
        <p:txBody>
          <a:bodyPr/>
          <a:lstStyle/>
          <a:p>
            <a:r>
              <a:rPr lang="en-US" dirty="0"/>
              <a:t>Do I meet the person specification? </a:t>
            </a:r>
          </a:p>
          <a:p>
            <a:r>
              <a:rPr lang="en-US" dirty="0"/>
              <a:t>Living and working abroad: is it for me? </a:t>
            </a:r>
          </a:p>
        </p:txBody>
      </p:sp>
      <p:sp>
        <p:nvSpPr>
          <p:cNvPr id="2" name="TextBox 1">
            <a:extLst>
              <a:ext uri="{FF2B5EF4-FFF2-40B4-BE49-F238E27FC236}">
                <a16:creationId xmlns:a16="http://schemas.microsoft.com/office/drawing/2014/main" id="{8C007A79-1C62-83F4-7ED0-A40D6B41F39E}"/>
              </a:ext>
            </a:extLst>
          </p:cNvPr>
          <p:cNvSpPr txBox="1"/>
          <p:nvPr/>
        </p:nvSpPr>
        <p:spPr>
          <a:xfrm>
            <a:off x="6909033" y="2228671"/>
            <a:ext cx="5095613" cy="923330"/>
          </a:xfrm>
          <a:prstGeom prst="rect">
            <a:avLst/>
          </a:prstGeom>
          <a:noFill/>
          <a:ln>
            <a:solidFill>
              <a:schemeClr val="accent1"/>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18 months – 2 years working overseas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Impact on personal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Impact on family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4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B5191E-8B95-6044-A98B-3B7735F47917}"/>
              </a:ext>
            </a:extLst>
          </p:cNvPr>
          <p:cNvSpPr txBox="1">
            <a:spLocks/>
          </p:cNvSpPr>
          <p:nvPr/>
        </p:nvSpPr>
        <p:spPr>
          <a:xfrm>
            <a:off x="544689" y="1223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rPr>
              <a:t>Is this the right option for me?</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Content Placeholder 2">
            <a:extLst>
              <a:ext uri="{FF2B5EF4-FFF2-40B4-BE49-F238E27FC236}">
                <a16:creationId xmlns:a16="http://schemas.microsoft.com/office/drawing/2014/main" id="{7FE39879-8FA8-FB4D-BC68-84830E95030D}"/>
              </a:ext>
            </a:extLst>
          </p:cNvPr>
          <p:cNvSpPr>
            <a:spLocks noGrp="1"/>
          </p:cNvSpPr>
          <p:nvPr>
            <p:ph idx="1"/>
          </p:nvPr>
        </p:nvSpPr>
        <p:spPr>
          <a:xfrm>
            <a:off x="544689" y="2731045"/>
            <a:ext cx="10515600" cy="4351338"/>
          </a:xfrm>
        </p:spPr>
        <p:txBody>
          <a:bodyPr/>
          <a:lstStyle/>
          <a:p>
            <a:r>
              <a:rPr lang="en-US" dirty="0"/>
              <a:t>Do I meet the person specification? </a:t>
            </a:r>
          </a:p>
          <a:p>
            <a:r>
              <a:rPr lang="en-US" dirty="0"/>
              <a:t>Living and working abroad: is it for me? </a:t>
            </a:r>
          </a:p>
          <a:p>
            <a:r>
              <a:rPr lang="en-US" dirty="0"/>
              <a:t>Changing landscape in Global Health (fast but too slow)</a:t>
            </a:r>
          </a:p>
          <a:p>
            <a:r>
              <a:rPr lang="en-US" dirty="0"/>
              <a:t>Equitable partnership</a:t>
            </a:r>
          </a:p>
        </p:txBody>
      </p:sp>
    </p:spTree>
    <p:extLst>
      <p:ext uri="{BB962C8B-B14F-4D97-AF65-F5344CB8AC3E}">
        <p14:creationId xmlns:p14="http://schemas.microsoft.com/office/powerpoint/2010/main" val="613927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EE25134-9EB1-6041-BC4E-1BD561AD6BF8}"/>
              </a:ext>
            </a:extLst>
          </p:cNvPr>
          <p:cNvSpPr txBox="1">
            <a:spLocks/>
          </p:cNvSpPr>
          <p:nvPr/>
        </p:nvSpPr>
        <p:spPr>
          <a:xfrm>
            <a:off x="838200" y="25066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D409CFCA-DA16-3A4E-B449-80F2E4D2FA49}"/>
              </a:ext>
            </a:extLst>
          </p:cNvPr>
          <p:cNvSpPr>
            <a:spLocks noGrp="1"/>
          </p:cNvSpPr>
          <p:nvPr>
            <p:ph type="title"/>
          </p:nvPr>
        </p:nvSpPr>
        <p:spPr>
          <a:xfrm>
            <a:off x="725658" y="887016"/>
            <a:ext cx="10515600" cy="1325563"/>
          </a:xfrm>
        </p:spPr>
        <p:txBody>
          <a:bodyPr/>
          <a:lstStyle/>
          <a:p>
            <a:r>
              <a:rPr lang="en-US" dirty="0"/>
              <a:t>What to consider: person – place - project </a:t>
            </a:r>
          </a:p>
        </p:txBody>
      </p:sp>
      <p:sp>
        <p:nvSpPr>
          <p:cNvPr id="7" name="Content Placeholder 2">
            <a:extLst>
              <a:ext uri="{FF2B5EF4-FFF2-40B4-BE49-F238E27FC236}">
                <a16:creationId xmlns:a16="http://schemas.microsoft.com/office/drawing/2014/main" id="{8341B45B-6AEF-1A4E-8BC1-A40AB79CB62B}"/>
              </a:ext>
            </a:extLst>
          </p:cNvPr>
          <p:cNvSpPr>
            <a:spLocks noGrp="1"/>
          </p:cNvSpPr>
          <p:nvPr>
            <p:ph idx="1"/>
          </p:nvPr>
        </p:nvSpPr>
        <p:spPr>
          <a:xfrm>
            <a:off x="613116" y="2146192"/>
            <a:ext cx="10515600" cy="4351338"/>
          </a:xfrm>
        </p:spPr>
        <p:txBody>
          <a:bodyPr/>
          <a:lstStyle/>
          <a:p>
            <a:r>
              <a:rPr lang="en-US" dirty="0"/>
              <a:t>Supervisor + location</a:t>
            </a:r>
          </a:p>
          <a:p>
            <a:pPr lvl="1"/>
            <a:r>
              <a:rPr lang="en-US" sz="2000" dirty="0"/>
              <a:t>This is very important</a:t>
            </a:r>
          </a:p>
          <a:p>
            <a:pPr lvl="1"/>
            <a:r>
              <a:rPr lang="en-US" sz="2000" dirty="0"/>
              <a:t>Ask people who work with / are supervised by them </a:t>
            </a:r>
          </a:p>
          <a:p>
            <a:pPr marL="457200" lvl="1" indent="0">
              <a:buNone/>
            </a:pPr>
            <a:endParaRPr lang="en-US" dirty="0"/>
          </a:p>
          <a:p>
            <a:r>
              <a:rPr lang="en-US" dirty="0"/>
              <a:t>Project:</a:t>
            </a:r>
          </a:p>
          <a:p>
            <a:pPr lvl="1"/>
            <a:r>
              <a:rPr lang="en-US" sz="2000" dirty="0"/>
              <a:t>Worth time investment to get good</a:t>
            </a:r>
          </a:p>
          <a:p>
            <a:pPr lvl="1"/>
            <a:r>
              <a:rPr lang="en-US" sz="2000" dirty="0"/>
              <a:t>Feasibility </a:t>
            </a:r>
          </a:p>
          <a:p>
            <a:pPr lvl="1"/>
            <a:r>
              <a:rPr lang="en-US" sz="2000" dirty="0"/>
              <a:t>Consider the pitfalls and address them</a:t>
            </a:r>
          </a:p>
          <a:p>
            <a:pPr lvl="1"/>
            <a:r>
              <a:rPr lang="en-US" sz="2000" dirty="0"/>
              <a:t>Speak to anyone and everyone</a:t>
            </a:r>
          </a:p>
          <a:p>
            <a:pPr lvl="1"/>
            <a:r>
              <a:rPr lang="en-US" sz="2000" dirty="0"/>
              <a:t>Think about your own training needs </a:t>
            </a:r>
          </a:p>
          <a:p>
            <a:pPr marL="457200" lvl="1" indent="0">
              <a:buNone/>
            </a:pPr>
            <a:endParaRPr lang="en-US" dirty="0"/>
          </a:p>
        </p:txBody>
      </p:sp>
      <p:sp>
        <p:nvSpPr>
          <p:cNvPr id="2" name="Content Placeholder 2">
            <a:extLst>
              <a:ext uri="{FF2B5EF4-FFF2-40B4-BE49-F238E27FC236}">
                <a16:creationId xmlns:a16="http://schemas.microsoft.com/office/drawing/2014/main" id="{12661547-AAA3-977A-3FCD-C12E3C3C807F}"/>
              </a:ext>
            </a:extLst>
          </p:cNvPr>
          <p:cNvSpPr txBox="1">
            <a:spLocks/>
          </p:cNvSpPr>
          <p:nvPr/>
        </p:nvSpPr>
        <p:spPr>
          <a:xfrm>
            <a:off x="8267372" y="3682710"/>
            <a:ext cx="2663483" cy="1384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4472C4"/>
                </a:solidFill>
                <a:effectLst/>
                <a:uLnTx/>
                <a:uFillTx/>
                <a:latin typeface="Calibri" panose="020F0502020204030204"/>
                <a:ea typeface="+mn-ea"/>
                <a:cs typeface="+mn-cs"/>
              </a:rPr>
              <a:t>If at first you don’t succeed – do try again</a:t>
            </a:r>
          </a:p>
        </p:txBody>
      </p:sp>
    </p:spTree>
    <p:extLst>
      <p:ext uri="{BB962C8B-B14F-4D97-AF65-F5344CB8AC3E}">
        <p14:creationId xmlns:p14="http://schemas.microsoft.com/office/powerpoint/2010/main" val="22594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B423-1037-F08B-7F7B-FDF8A66E0442}"/>
              </a:ext>
            </a:extLst>
          </p:cNvPr>
          <p:cNvSpPr>
            <a:spLocks noGrp="1"/>
          </p:cNvSpPr>
          <p:nvPr>
            <p:ph type="title"/>
          </p:nvPr>
        </p:nvSpPr>
        <p:spPr>
          <a:xfrm>
            <a:off x="3620898" y="1958269"/>
            <a:ext cx="4950204" cy="1325563"/>
          </a:xfrm>
        </p:spPr>
        <p:txBody>
          <a:bodyPr/>
          <a:lstStyle/>
          <a:p>
            <a:r>
              <a:rPr lang="en-GB" b="1" dirty="0">
                <a:solidFill>
                  <a:schemeClr val="accent5"/>
                </a:solidFill>
              </a:rPr>
              <a:t>Imposter syndrome</a:t>
            </a:r>
          </a:p>
        </p:txBody>
      </p:sp>
      <p:sp>
        <p:nvSpPr>
          <p:cNvPr id="3" name="Content Placeholder 2">
            <a:extLst>
              <a:ext uri="{FF2B5EF4-FFF2-40B4-BE49-F238E27FC236}">
                <a16:creationId xmlns:a16="http://schemas.microsoft.com/office/drawing/2014/main" id="{243A2C26-35D7-0E80-D4E7-3D419CB202E1}"/>
              </a:ext>
            </a:extLst>
          </p:cNvPr>
          <p:cNvSpPr>
            <a:spLocks noGrp="1"/>
          </p:cNvSpPr>
          <p:nvPr>
            <p:ph idx="1"/>
          </p:nvPr>
        </p:nvSpPr>
        <p:spPr>
          <a:xfrm>
            <a:off x="628475" y="835724"/>
            <a:ext cx="3926747" cy="1127300"/>
          </a:xfrm>
        </p:spPr>
        <p:txBody>
          <a:bodyPr/>
          <a:lstStyle/>
          <a:p>
            <a:pPr marL="0" indent="0">
              <a:buNone/>
            </a:pPr>
            <a:r>
              <a:rPr lang="en-GB" dirty="0"/>
              <a:t>Implies you don’t have a right to be here – you do!</a:t>
            </a:r>
          </a:p>
        </p:txBody>
      </p:sp>
      <p:sp>
        <p:nvSpPr>
          <p:cNvPr id="4" name="Content Placeholder 2">
            <a:extLst>
              <a:ext uri="{FF2B5EF4-FFF2-40B4-BE49-F238E27FC236}">
                <a16:creationId xmlns:a16="http://schemas.microsoft.com/office/drawing/2014/main" id="{5CAA2C24-22BE-0515-BC85-FC367836DAA9}"/>
              </a:ext>
            </a:extLst>
          </p:cNvPr>
          <p:cNvSpPr txBox="1">
            <a:spLocks/>
          </p:cNvSpPr>
          <p:nvPr/>
        </p:nvSpPr>
        <p:spPr>
          <a:xfrm>
            <a:off x="8313840" y="995115"/>
            <a:ext cx="2457625" cy="1127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Implies this is pathological </a:t>
            </a:r>
          </a:p>
        </p:txBody>
      </p:sp>
      <p:sp>
        <p:nvSpPr>
          <p:cNvPr id="5" name="Content Placeholder 2">
            <a:extLst>
              <a:ext uri="{FF2B5EF4-FFF2-40B4-BE49-F238E27FC236}">
                <a16:creationId xmlns:a16="http://schemas.microsoft.com/office/drawing/2014/main" id="{8904D7BA-1E18-1F83-FD97-8E0267A65C1F}"/>
              </a:ext>
            </a:extLst>
          </p:cNvPr>
          <p:cNvSpPr txBox="1">
            <a:spLocks/>
          </p:cNvSpPr>
          <p:nvPr/>
        </p:nvSpPr>
        <p:spPr>
          <a:xfrm>
            <a:off x="1938556" y="3429000"/>
            <a:ext cx="8506437" cy="11273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Feeling nervous about a new application / position / role is normal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Particularly if you are from an under-represented group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It doesn’t mean you’re not awesome and the right person to be there </a:t>
            </a:r>
          </a:p>
        </p:txBody>
      </p:sp>
      <p:sp>
        <p:nvSpPr>
          <p:cNvPr id="6" name="TextBox 5">
            <a:extLst>
              <a:ext uri="{FF2B5EF4-FFF2-40B4-BE49-F238E27FC236}">
                <a16:creationId xmlns:a16="http://schemas.microsoft.com/office/drawing/2014/main" id="{9AEF93F2-8815-D158-19B3-583C0936BAF3}"/>
              </a:ext>
            </a:extLst>
          </p:cNvPr>
          <p:cNvSpPr txBox="1"/>
          <p:nvPr/>
        </p:nvSpPr>
        <p:spPr>
          <a:xfrm>
            <a:off x="1392572" y="5177275"/>
            <a:ext cx="98318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“imposter” brings a tinge of criminal fraudulence to the feeling of being unsure or anxious about joining a new team or learning a new skill”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Tulshyan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Burey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Harvard Business Review 2021</a:t>
            </a:r>
          </a:p>
        </p:txBody>
      </p:sp>
      <p:cxnSp>
        <p:nvCxnSpPr>
          <p:cNvPr id="8" name="Straight Arrow Connector 7">
            <a:extLst>
              <a:ext uri="{FF2B5EF4-FFF2-40B4-BE49-F238E27FC236}">
                <a16:creationId xmlns:a16="http://schemas.microsoft.com/office/drawing/2014/main" id="{976064B1-B642-0270-A117-9C6F1D90A385}"/>
              </a:ext>
            </a:extLst>
          </p:cNvPr>
          <p:cNvCxnSpPr/>
          <p:nvPr/>
        </p:nvCxnSpPr>
        <p:spPr>
          <a:xfrm>
            <a:off x="3993160" y="1778466"/>
            <a:ext cx="327170" cy="578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E35B01-4545-8C96-4F25-DB74A2BE116C}"/>
              </a:ext>
            </a:extLst>
          </p:cNvPr>
          <p:cNvCxnSpPr>
            <a:cxnSpLocks/>
          </p:cNvCxnSpPr>
          <p:nvPr/>
        </p:nvCxnSpPr>
        <p:spPr>
          <a:xfrm flipH="1">
            <a:off x="7951367" y="1958269"/>
            <a:ext cx="619735" cy="428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04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0" i="0" dirty="0">
              <a:solidFill>
                <a:srgbClr val="232333"/>
              </a:solidFill>
              <a:effectLst/>
              <a:latin typeface="Lato" panose="020F0502020204030203" pitchFamily="34" charset="0"/>
            </a:endParaRPr>
          </a:p>
          <a:p>
            <a:pPr marL="0" indent="0">
              <a:buNone/>
            </a:pPr>
            <a:endParaRPr lang="en-US" dirty="0">
              <a:solidFill>
                <a:srgbClr val="232333"/>
              </a:solidFill>
              <a:latin typeface="Lato" panose="020F0502020204030203" pitchFamily="34" charset="0"/>
            </a:endParaRPr>
          </a:p>
          <a:p>
            <a:pPr marL="0" indent="0">
              <a:buNone/>
            </a:pPr>
            <a:r>
              <a:rPr lang="en-US" b="0" i="0" dirty="0">
                <a:solidFill>
                  <a:srgbClr val="232333"/>
                </a:solidFill>
                <a:effectLst/>
                <a:latin typeface="Lato" panose="020F0502020204030203" pitchFamily="34" charset="0"/>
              </a:rPr>
              <a:t>Purpose:</a:t>
            </a:r>
          </a:p>
          <a:p>
            <a:pPr marL="0" indent="0">
              <a:buNone/>
            </a:pPr>
            <a:r>
              <a:rPr lang="en-US" b="1" i="0" dirty="0">
                <a:solidFill>
                  <a:srgbClr val="232333"/>
                </a:solidFill>
                <a:effectLst/>
                <a:latin typeface="Lato" panose="020F0502020204030203" pitchFamily="34" charset="0"/>
              </a:rPr>
              <a:t>Information session </a:t>
            </a:r>
            <a:r>
              <a:rPr lang="en-US" b="0" i="0" dirty="0">
                <a:solidFill>
                  <a:srgbClr val="232333"/>
                </a:solidFill>
                <a:effectLst/>
                <a:latin typeface="Lato" panose="020F0502020204030203" pitchFamily="34" charset="0"/>
              </a:rPr>
              <a:t>about the CREATE PhD Programme - in light of the Stage 1 UK fellowship applications (currently open until </a:t>
            </a:r>
            <a:r>
              <a:rPr lang="en-US" dirty="0">
                <a:solidFill>
                  <a:srgbClr val="232333"/>
                </a:solidFill>
                <a:latin typeface="Lato" panose="020F0502020204030203" pitchFamily="34" charset="0"/>
              </a:rPr>
              <a:t>8</a:t>
            </a:r>
            <a:r>
              <a:rPr lang="en-US" b="0" i="0" dirty="0">
                <a:solidFill>
                  <a:srgbClr val="232333"/>
                </a:solidFill>
                <a:effectLst/>
                <a:latin typeface="Lato" panose="020F0502020204030203" pitchFamily="34" charset="0"/>
              </a:rPr>
              <a:t>th November 2024).</a:t>
            </a:r>
          </a:p>
        </p:txBody>
      </p:sp>
    </p:spTree>
    <p:extLst>
      <p:ext uri="{BB962C8B-B14F-4D97-AF65-F5344CB8AC3E}">
        <p14:creationId xmlns:p14="http://schemas.microsoft.com/office/powerpoint/2010/main" val="315423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EE25134-9EB1-6041-BC4E-1BD561AD6BF8}"/>
              </a:ext>
            </a:extLst>
          </p:cNvPr>
          <p:cNvSpPr txBox="1">
            <a:spLocks/>
          </p:cNvSpPr>
          <p:nvPr/>
        </p:nvSpPr>
        <p:spPr>
          <a:xfrm>
            <a:off x="838200" y="25066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1B3AEE28-C23C-D542-BA9D-77DE3AB93964}"/>
              </a:ext>
            </a:extLst>
          </p:cNvPr>
          <p:cNvSpPr txBox="1">
            <a:spLocks/>
          </p:cNvSpPr>
          <p:nvPr/>
        </p:nvSpPr>
        <p:spPr>
          <a:xfrm>
            <a:off x="838200" y="276621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prstClr val="black"/>
                </a:solidFill>
                <a:effectLst/>
                <a:uLnTx/>
                <a:uFillTx/>
                <a:latin typeface="Calibri Light" panose="020F0302020204030204"/>
                <a:ea typeface="+mj-ea"/>
                <a:cs typeface="+mj-cs"/>
              </a:rPr>
              <a:t>Be kind to yourself </a:t>
            </a:r>
            <a:endParaRPr kumimoji="0" lang="en-US" sz="9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280063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dirty="0">
                <a:solidFill>
                  <a:srgbClr val="232333"/>
                </a:solidFill>
                <a:latin typeface="Lato" panose="020F0502020204030203" pitchFamily="34" charset="0"/>
              </a:rPr>
              <a:t>M</a:t>
            </a:r>
            <a:r>
              <a:rPr lang="en-US" b="1" i="0" dirty="0">
                <a:solidFill>
                  <a:srgbClr val="232333"/>
                </a:solidFill>
                <a:effectLst/>
                <a:latin typeface="Lato" panose="020F0502020204030203" pitchFamily="34" charset="0"/>
              </a:rPr>
              <a:t>oderated Q&amp;A:</a:t>
            </a:r>
          </a:p>
          <a:p>
            <a:pPr marL="0" indent="0">
              <a:buNone/>
            </a:pPr>
            <a:endParaRPr lang="en-US" b="1" dirty="0">
              <a:solidFill>
                <a:srgbClr val="232333"/>
              </a:solidFill>
              <a:latin typeface="Lato" panose="020F0502020204030203" pitchFamily="34" charset="0"/>
            </a:endParaRPr>
          </a:p>
          <a:p>
            <a:pPr marL="0" indent="0">
              <a:buNone/>
            </a:pPr>
            <a:r>
              <a:rPr lang="en-US" dirty="0">
                <a:solidFill>
                  <a:srgbClr val="232333"/>
                </a:solidFill>
                <a:latin typeface="Lato" panose="020F0502020204030203" pitchFamily="34" charset="0"/>
              </a:rPr>
              <a:t>Please type questions to the hosts</a:t>
            </a:r>
          </a:p>
          <a:p>
            <a:pPr marL="0" indent="0">
              <a:buNone/>
            </a:pPr>
            <a:r>
              <a:rPr lang="en-US" dirty="0">
                <a:solidFill>
                  <a:srgbClr val="232333"/>
                </a:solidFill>
                <a:latin typeface="Lato" panose="020F0502020204030203" pitchFamily="34" charset="0"/>
              </a:rPr>
              <a:t>We will group by theme</a:t>
            </a:r>
          </a:p>
          <a:p>
            <a:pPr marL="0" indent="0">
              <a:buNone/>
            </a:pPr>
            <a:r>
              <a:rPr lang="en-US" dirty="0">
                <a:solidFill>
                  <a:srgbClr val="232333"/>
                </a:solidFill>
                <a:latin typeface="Lato" panose="020F0502020204030203" pitchFamily="34" charset="0"/>
              </a:rPr>
              <a:t>Kindly note that we may be unable to respond to all within the timeframe</a:t>
            </a:r>
            <a:endParaRPr lang="en-GB" dirty="0"/>
          </a:p>
        </p:txBody>
      </p:sp>
    </p:spTree>
    <p:extLst>
      <p:ext uri="{BB962C8B-B14F-4D97-AF65-F5344CB8AC3E}">
        <p14:creationId xmlns:p14="http://schemas.microsoft.com/office/powerpoint/2010/main" val="1922773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1" i="0" dirty="0">
              <a:solidFill>
                <a:srgbClr val="232333"/>
              </a:solidFill>
              <a:effectLst/>
              <a:latin typeface="Lato" panose="020F0502020204030203" pitchFamily="34" charset="0"/>
            </a:endParaRPr>
          </a:p>
          <a:p>
            <a:pPr marL="0" indent="0">
              <a:buNone/>
            </a:pPr>
            <a:r>
              <a:rPr lang="en-US" b="1" i="0" dirty="0">
                <a:solidFill>
                  <a:srgbClr val="232333"/>
                </a:solidFill>
                <a:effectLst/>
                <a:latin typeface="Lato" panose="020F0502020204030203" pitchFamily="34" charset="0"/>
              </a:rPr>
              <a:t>Follow-up:</a:t>
            </a:r>
          </a:p>
          <a:p>
            <a:pPr marL="0" indent="0">
              <a:buNone/>
            </a:pPr>
            <a:r>
              <a:rPr lang="en-US" b="0" i="0" dirty="0">
                <a:solidFill>
                  <a:srgbClr val="232333"/>
                </a:solidFill>
                <a:effectLst/>
                <a:latin typeface="Lato" panose="020F0502020204030203" pitchFamily="34" charset="0"/>
              </a:rPr>
              <a:t>Please feel welcome to send questions for the panel afterwards via </a:t>
            </a:r>
            <a:r>
              <a:rPr lang="en-US" b="0" i="0" dirty="0">
                <a:solidFill>
                  <a:srgbClr val="232333"/>
                </a:solidFill>
                <a:effectLst/>
                <a:latin typeface="Lato" panose="020F0502020204030203" pitchFamily="34" charset="0"/>
                <a:hlinkClick r:id="rId3"/>
              </a:rPr>
              <a:t>create-phd@lshtm.ac.uk</a:t>
            </a:r>
            <a:endParaRPr lang="en-US" b="0" i="0" dirty="0">
              <a:solidFill>
                <a:srgbClr val="232333"/>
              </a:solidFill>
              <a:effectLst/>
              <a:latin typeface="Lato" panose="020F0502020204030203" pitchFamily="34" charset="0"/>
            </a:endParaRPr>
          </a:p>
          <a:p>
            <a:pPr marL="0" indent="0">
              <a:buNone/>
            </a:pPr>
            <a:endParaRPr lang="en-US" dirty="0">
              <a:solidFill>
                <a:srgbClr val="232333"/>
              </a:solidFill>
              <a:latin typeface="Lato" panose="020F0502020204030203" pitchFamily="34" charset="0"/>
            </a:endParaRPr>
          </a:p>
          <a:p>
            <a:pPr marL="0" indent="0">
              <a:buNone/>
            </a:pPr>
            <a:r>
              <a:rPr lang="en-US" dirty="0">
                <a:solidFill>
                  <a:srgbClr val="232333"/>
                </a:solidFill>
                <a:latin typeface="Lato" panose="020F0502020204030203" pitchFamily="34" charset="0"/>
              </a:rPr>
              <a:t>Portions of this webinar will be available for viewing on the </a:t>
            </a:r>
            <a:r>
              <a:rPr lang="en-US" dirty="0">
                <a:solidFill>
                  <a:srgbClr val="232333"/>
                </a:solidFill>
                <a:latin typeface="Lato" panose="020F0502020204030203" pitchFamily="34" charset="0"/>
                <a:hlinkClick r:id="rId4"/>
              </a:rPr>
              <a:t>www.create-phd.org</a:t>
            </a:r>
            <a:r>
              <a:rPr lang="en-US" dirty="0">
                <a:solidFill>
                  <a:srgbClr val="232333"/>
                </a:solidFill>
                <a:latin typeface="Lato" panose="020F0502020204030203" pitchFamily="34" charset="0"/>
              </a:rPr>
              <a:t> website after this event.</a:t>
            </a:r>
            <a:endParaRPr lang="en-US" b="0" i="0" dirty="0">
              <a:solidFill>
                <a:srgbClr val="232333"/>
              </a:solidFill>
              <a:effectLst/>
              <a:latin typeface="Lato" panose="020F0502020204030203" pitchFamily="34" charset="0"/>
            </a:endParaRPr>
          </a:p>
          <a:p>
            <a:pPr marL="0" indent="0">
              <a:buNone/>
            </a:pPr>
            <a:endParaRPr lang="en-GB" dirty="0"/>
          </a:p>
        </p:txBody>
      </p:sp>
    </p:spTree>
    <p:extLst>
      <p:ext uri="{BB962C8B-B14F-4D97-AF65-F5344CB8AC3E}">
        <p14:creationId xmlns:p14="http://schemas.microsoft.com/office/powerpoint/2010/main" val="211757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0" i="0" dirty="0">
              <a:solidFill>
                <a:srgbClr val="232333"/>
              </a:solidFill>
              <a:effectLst/>
              <a:latin typeface="Lato" panose="020F0502020204030203" pitchFamily="34" charset="0"/>
            </a:endParaRPr>
          </a:p>
          <a:p>
            <a:pPr marL="0" indent="0">
              <a:buNone/>
            </a:pPr>
            <a:endParaRPr lang="en-US" dirty="0">
              <a:solidFill>
                <a:srgbClr val="232333"/>
              </a:solidFill>
              <a:latin typeface="Lato" panose="020F0502020204030203" pitchFamily="34" charset="0"/>
            </a:endParaRPr>
          </a:p>
          <a:p>
            <a:pPr marL="0" indent="0">
              <a:buNone/>
            </a:pPr>
            <a:r>
              <a:rPr lang="en-US" b="0" i="0" dirty="0">
                <a:solidFill>
                  <a:srgbClr val="232333"/>
                </a:solidFill>
                <a:effectLst/>
                <a:latin typeface="Lato" panose="020F0502020204030203" pitchFamily="34" charset="0"/>
              </a:rPr>
              <a:t>Format:</a:t>
            </a:r>
            <a:br>
              <a:rPr lang="en-US" b="0" i="0" dirty="0">
                <a:solidFill>
                  <a:srgbClr val="232333"/>
                </a:solidFill>
                <a:effectLst/>
                <a:latin typeface="Lato" panose="020F0502020204030203" pitchFamily="34" charset="0"/>
              </a:rPr>
            </a:br>
            <a:r>
              <a:rPr lang="en-US" b="1" i="0" dirty="0">
                <a:solidFill>
                  <a:srgbClr val="232333"/>
                </a:solidFill>
                <a:effectLst/>
                <a:latin typeface="Lato" panose="020F0502020204030203" pitchFamily="34" charset="0"/>
              </a:rPr>
              <a:t>Presentations</a:t>
            </a:r>
            <a:r>
              <a:rPr lang="en-US" b="0" i="0" dirty="0">
                <a:solidFill>
                  <a:srgbClr val="232333"/>
                </a:solidFill>
                <a:effectLst/>
                <a:latin typeface="Lato" panose="020F0502020204030203" pitchFamily="34" charset="0"/>
              </a:rPr>
              <a:t> on the programme and fellowship lifecycle, how to submit a quality application, perspective from a current fellow.</a:t>
            </a:r>
          </a:p>
          <a:p>
            <a:pPr marL="0" indent="0">
              <a:buNone/>
            </a:pPr>
            <a:r>
              <a:rPr lang="en-US" b="0" i="0" dirty="0">
                <a:solidFill>
                  <a:srgbClr val="232333"/>
                </a:solidFill>
                <a:effectLst/>
                <a:latin typeface="Lato" panose="020F0502020204030203" pitchFamily="34" charset="0"/>
              </a:rPr>
              <a:t>A </a:t>
            </a:r>
            <a:r>
              <a:rPr lang="en-US" b="1" i="0" dirty="0">
                <a:solidFill>
                  <a:srgbClr val="232333"/>
                </a:solidFill>
                <a:effectLst/>
                <a:latin typeface="Lato" panose="020F0502020204030203" pitchFamily="34" charset="0"/>
              </a:rPr>
              <a:t>moderated Q&amp;A</a:t>
            </a:r>
            <a:endParaRPr lang="en-GB" dirty="0"/>
          </a:p>
        </p:txBody>
      </p:sp>
    </p:spTree>
    <p:extLst>
      <p:ext uri="{BB962C8B-B14F-4D97-AF65-F5344CB8AC3E}">
        <p14:creationId xmlns:p14="http://schemas.microsoft.com/office/powerpoint/2010/main" val="108010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1" i="0" dirty="0">
              <a:solidFill>
                <a:srgbClr val="232333"/>
              </a:solidFill>
              <a:effectLst/>
              <a:latin typeface="Lato" panose="020F0502020204030203" pitchFamily="34" charset="0"/>
            </a:endParaRPr>
          </a:p>
          <a:p>
            <a:pPr marL="0" indent="0">
              <a:buNone/>
            </a:pPr>
            <a:endParaRPr lang="en-US" b="1" dirty="0">
              <a:solidFill>
                <a:srgbClr val="232333"/>
              </a:solidFill>
              <a:latin typeface="Lato" panose="020F0502020204030203" pitchFamily="34" charset="0"/>
            </a:endParaRPr>
          </a:p>
          <a:p>
            <a:pPr marL="0" indent="0">
              <a:buNone/>
            </a:pPr>
            <a:r>
              <a:rPr lang="en-US" b="1" i="0" dirty="0">
                <a:solidFill>
                  <a:srgbClr val="232333"/>
                </a:solidFill>
                <a:effectLst/>
                <a:latin typeface="Lato" panose="020F0502020204030203" pitchFamily="34" charset="0"/>
              </a:rPr>
              <a:t>Follow-up:</a:t>
            </a:r>
          </a:p>
          <a:p>
            <a:pPr marL="0" indent="0">
              <a:buNone/>
            </a:pPr>
            <a:r>
              <a:rPr lang="en-US" b="0" i="0" dirty="0">
                <a:solidFill>
                  <a:srgbClr val="232333"/>
                </a:solidFill>
                <a:effectLst/>
                <a:latin typeface="Lato" panose="020F0502020204030203" pitchFamily="34" charset="0"/>
              </a:rPr>
              <a:t>Please feel welcome to send questions for the panel afterwards via create-phd@lshtm.ac.uk</a:t>
            </a:r>
          </a:p>
          <a:p>
            <a:pPr marL="0" indent="0">
              <a:buNone/>
            </a:pPr>
            <a:endParaRPr lang="en-GB" dirty="0"/>
          </a:p>
        </p:txBody>
      </p:sp>
    </p:spTree>
    <p:extLst>
      <p:ext uri="{BB962C8B-B14F-4D97-AF65-F5344CB8AC3E}">
        <p14:creationId xmlns:p14="http://schemas.microsoft.com/office/powerpoint/2010/main" val="40500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lnSpcReduction="10000"/>
          </a:bodyPr>
          <a:lstStyle/>
          <a:p>
            <a:pPr marL="0" indent="0">
              <a:buNone/>
            </a:pPr>
            <a:r>
              <a:rPr lang="en-US" b="1" dirty="0">
                <a:solidFill>
                  <a:srgbClr val="232333"/>
                </a:solidFill>
                <a:latin typeface="Lato" panose="020F0502020204030203" pitchFamily="34" charset="0"/>
              </a:rPr>
              <a:t>Housekeeping</a:t>
            </a:r>
            <a:r>
              <a:rPr lang="en-US" b="1" i="0" dirty="0">
                <a:solidFill>
                  <a:srgbClr val="232333"/>
                </a:solidFill>
                <a:effectLst/>
                <a:latin typeface="Lato" panose="020F0502020204030203" pitchFamily="34" charset="0"/>
              </a:rPr>
              <a:t>:</a:t>
            </a: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session will be recorded and will be made available afterwards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nominated panelists can be seen, heard or screen share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audiences’ mics &amp; videos are turned off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Q&amp;A function is available in this session – please ensure messages are respectful and in line with LSHTM’s values</a:t>
            </a:r>
          </a:p>
          <a:p>
            <a:pPr marL="342900" lvl="0" indent="-342900">
              <a:lnSpc>
                <a:spcPct val="107000"/>
              </a:lnSpc>
              <a:spcAft>
                <a:spcPts val="800"/>
              </a:spcAft>
              <a:buSzPts val="1000"/>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Questions will be answered after all panelists’ presentations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90142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Presentation:</a:t>
            </a:r>
          </a:p>
          <a:p>
            <a:pPr marL="0" indent="0">
              <a:buNone/>
            </a:pPr>
            <a:r>
              <a:rPr lang="en-US" b="1" dirty="0">
                <a:solidFill>
                  <a:srgbClr val="232333"/>
                </a:solidFill>
                <a:latin typeface="Lato" panose="020F0502020204030203" pitchFamily="34" charset="0"/>
              </a:rPr>
              <a:t>Sean Wasserman: </a:t>
            </a:r>
            <a:r>
              <a:rPr lang="en-US" b="0" i="0" dirty="0">
                <a:solidFill>
                  <a:srgbClr val="232333"/>
                </a:solidFill>
                <a:effectLst/>
                <a:latin typeface="Lato" panose="020F0502020204030203" pitchFamily="34" charset="0"/>
              </a:rPr>
              <a:t>CREATE PhD programme</a:t>
            </a:r>
            <a:endParaRPr lang="en-GB" dirty="0"/>
          </a:p>
        </p:txBody>
      </p:sp>
    </p:spTree>
    <p:extLst>
      <p:ext uri="{BB962C8B-B14F-4D97-AF65-F5344CB8AC3E}">
        <p14:creationId xmlns:p14="http://schemas.microsoft.com/office/powerpoint/2010/main" val="269613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36F7C5-1099-284A-B162-2443CADA484C}"/>
              </a:ext>
            </a:extLst>
          </p:cNvPr>
          <p:cNvSpPr txBox="1"/>
          <p:nvPr/>
        </p:nvSpPr>
        <p:spPr>
          <a:xfrm>
            <a:off x="521989" y="1022188"/>
            <a:ext cx="10835124" cy="4401205"/>
          </a:xfrm>
          <a:prstGeom prst="rect">
            <a:avLst/>
          </a:prstGeom>
          <a:noFill/>
        </p:spPr>
        <p:txBody>
          <a:bodyPr wrap="square">
            <a:spAutoFit/>
          </a:bodyPr>
          <a:lstStyle/>
          <a:p>
            <a:pPr marL="0" indent="0">
              <a:buFont typeface="Arial" panose="020B0604020202020204" pitchFamily="34" charset="0"/>
              <a:buNone/>
            </a:pP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0" indent="0" algn="ctr">
              <a:buFont typeface="Arial" panose="020B0604020202020204" pitchFamily="34" charset="0"/>
              <a:buNone/>
            </a:pPr>
            <a:r>
              <a:rPr lang="en-US" sz="2800" b="1" dirty="0">
                <a:latin typeface="Calibri" panose="020F0502020204030204" pitchFamily="34" charset="0"/>
                <a:ea typeface="Calibri" panose="020F0502020204030204" pitchFamily="34" charset="0"/>
                <a:cs typeface="Times New Roman" panose="02020603050405020304" pitchFamily="18" charset="0"/>
              </a:rPr>
              <a:t>AFRI</a:t>
            </a:r>
            <a:r>
              <a:rPr lang="en-US"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a:t>
            </a:r>
            <a:r>
              <a:rPr lang="en-US" sz="2800" b="1" dirty="0">
                <a:latin typeface="Calibri" panose="020F0502020204030204" pitchFamily="34" charset="0"/>
                <a:ea typeface="Calibri" panose="020F0502020204030204" pitchFamily="34" charset="0"/>
                <a:cs typeface="Times New Roman" panose="02020603050405020304" pitchFamily="18" charset="0"/>
              </a:rPr>
              <a:t>A HEALTH </a:t>
            </a:r>
            <a:r>
              <a:rPr lang="en-US"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a:t>
            </a:r>
            <a:r>
              <a:rPr lang="en-US" sz="2800" b="1" dirty="0">
                <a:latin typeface="Calibri" panose="020F0502020204030204" pitchFamily="34" charset="0"/>
                <a:ea typeface="Calibri" panose="020F0502020204030204" pitchFamily="34" charset="0"/>
                <a:cs typeface="Times New Roman" panose="02020603050405020304" pitchFamily="18" charset="0"/>
              </a:rPr>
              <a:t>ES</a:t>
            </a:r>
            <a:r>
              <a:rPr lang="en-US"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EA</a:t>
            </a:r>
            <a:r>
              <a:rPr lang="en-US" sz="2800" b="1" dirty="0">
                <a:latin typeface="Calibri" panose="020F0502020204030204" pitchFamily="34" charset="0"/>
                <a:ea typeface="Calibri" panose="020F0502020204030204" pitchFamily="34" charset="0"/>
                <a:cs typeface="Times New Roman" panose="02020603050405020304" pitchFamily="18" charset="0"/>
              </a:rPr>
              <a:t>RCH </a:t>
            </a:r>
            <a:r>
              <a:rPr lang="en-US"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a:t>
            </a:r>
            <a:r>
              <a:rPr lang="en-US" sz="2800" b="1" dirty="0">
                <a:latin typeface="Calibri" panose="020F0502020204030204" pitchFamily="34" charset="0"/>
                <a:ea typeface="Calibri" panose="020F0502020204030204" pitchFamily="34" charset="0"/>
                <a:cs typeface="Times New Roman" panose="02020603050405020304" pitchFamily="18" charset="0"/>
              </a:rPr>
              <a:t>RAINING PROGRAMM</a:t>
            </a:r>
            <a:r>
              <a:rPr lang="en-US"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a:t>
            </a:r>
          </a:p>
          <a:p>
            <a:pPr marL="0" indent="0" algn="ctr">
              <a:buFont typeface="Arial" panose="020B0604020202020204" pitchFamily="34" charset="0"/>
              <a:buNone/>
            </a:pPr>
            <a:r>
              <a:rPr lang="en-US" sz="2800" b="1" spc="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CREATE</a:t>
            </a:r>
          </a:p>
          <a:p>
            <a:pPr marL="0" indent="0" algn="ctr">
              <a:buFont typeface="Arial" panose="020B0604020202020204" pitchFamily="34" charset="0"/>
              <a:buNone/>
            </a:pPr>
            <a:r>
              <a:rPr lang="en-US" sz="2800" b="1" dirty="0">
                <a:latin typeface="Calibri" panose="020F0502020204030204" pitchFamily="34" charset="0"/>
                <a:ea typeface="Calibri" panose="020F0502020204030204" pitchFamily="34" charset="0"/>
                <a:cs typeface="Times New Roman" panose="02020603050405020304" pitchFamily="18" charset="0"/>
              </a:rPr>
              <a:t>PhD Programme</a:t>
            </a:r>
          </a:p>
          <a:p>
            <a:pPr marL="0" indent="0" algn="ctr">
              <a:buFont typeface="Arial" panose="020B0604020202020204" pitchFamily="34" charset="0"/>
              <a:buNone/>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0" indent="0" algn="ctr">
              <a:buFont typeface="Arial" panose="020B0604020202020204" pitchFamily="34" charset="0"/>
              <a:buNone/>
            </a:pPr>
            <a:r>
              <a:rPr lang="en-US" sz="2800" b="1" dirty="0">
                <a:latin typeface="Calibri" panose="020F0502020204030204" pitchFamily="34" charset="0"/>
                <a:ea typeface="Calibri" panose="020F0502020204030204" pitchFamily="34" charset="0"/>
                <a:cs typeface="Times New Roman" panose="02020603050405020304" pitchFamily="18" charset="0"/>
              </a:rPr>
              <a:t>Vision</a:t>
            </a:r>
          </a:p>
          <a:p>
            <a:pPr marL="0" indent="0" algn="ctr">
              <a:buFont typeface="Arial" panose="020B0604020202020204" pitchFamily="34" charset="0"/>
              <a:buNone/>
            </a:pPr>
            <a:r>
              <a:rPr lang="en-US" sz="2800" dirty="0">
                <a:latin typeface="Calibri" panose="020F0502020204030204" pitchFamily="34" charset="0"/>
                <a:ea typeface="Calibri" panose="020F0502020204030204" pitchFamily="34" charset="0"/>
                <a:cs typeface="Times New Roman" panose="02020603050405020304" pitchFamily="18" charset="0"/>
              </a:rPr>
              <a:t>To build a transformative programme that nurtures a new generation of </a:t>
            </a:r>
            <a:r>
              <a:rPr lang="en-US" sz="2800" b="1" dirty="0">
                <a:latin typeface="Calibri" panose="020F0502020204030204" pitchFamily="34" charset="0"/>
                <a:ea typeface="Calibri" panose="020F0502020204030204" pitchFamily="34" charset="0"/>
                <a:cs typeface="Times New Roman" panose="02020603050405020304" pitchFamily="18" charset="0"/>
              </a:rPr>
              <a:t>diverse world class</a:t>
            </a:r>
            <a:r>
              <a:rPr lang="en-US" sz="2800" dirty="0">
                <a:latin typeface="Calibri" panose="020F0502020204030204" pitchFamily="34" charset="0"/>
                <a:ea typeface="Calibri" panose="020F0502020204030204" pitchFamily="34" charset="0"/>
                <a:cs typeface="Times New Roman" panose="02020603050405020304" pitchFamily="18" charset="0"/>
              </a:rPr>
              <a:t> researchers who will address existing and emerging global health challenges, </a:t>
            </a:r>
            <a:r>
              <a:rPr lang="en-US" sz="2800" b="1" dirty="0">
                <a:latin typeface="Calibri" panose="020F0502020204030204" pitchFamily="34" charset="0"/>
                <a:ea typeface="Calibri" panose="020F0502020204030204" pitchFamily="34" charset="0"/>
                <a:cs typeface="Times New Roman" panose="02020603050405020304" pitchFamily="18" charset="0"/>
              </a:rPr>
              <a:t>working across professional and</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research disciplines</a:t>
            </a:r>
            <a:r>
              <a:rPr lang="en-US" sz="2800" dirty="0">
                <a:latin typeface="Calibri" panose="020F0502020204030204" pitchFamily="34" charset="0"/>
                <a:ea typeface="Calibri" panose="020F0502020204030204" pitchFamily="34" charset="0"/>
                <a:cs typeface="Times New Roman" panose="02020603050405020304" pitchFamily="18" charset="0"/>
              </a:rPr>
              <a:t>, with </a:t>
            </a:r>
            <a:r>
              <a:rPr lang="en-US" sz="2800" b="1" dirty="0">
                <a:latin typeface="Calibri" panose="020F0502020204030204" pitchFamily="34" charset="0"/>
                <a:ea typeface="Calibri" panose="020F0502020204030204" pitchFamily="34" charset="0"/>
                <a:cs typeface="Times New Roman" panose="02020603050405020304" pitchFamily="18" charset="0"/>
              </a:rPr>
              <a:t>equity </a:t>
            </a:r>
            <a:r>
              <a:rPr lang="en-US" sz="2800" dirty="0">
                <a:latin typeface="Calibri" panose="020F0502020204030204" pitchFamily="34" charset="0"/>
                <a:ea typeface="Calibri" panose="020F0502020204030204" pitchFamily="34" charset="0"/>
                <a:cs typeface="Times New Roman" panose="02020603050405020304" pitchFamily="18" charset="0"/>
              </a:rPr>
              <a:t>as a core value</a:t>
            </a:r>
            <a:endParaRPr lang="en-GB" sz="2800" dirty="0"/>
          </a:p>
        </p:txBody>
      </p:sp>
    </p:spTree>
    <p:extLst>
      <p:ext uri="{BB962C8B-B14F-4D97-AF65-F5344CB8AC3E}">
        <p14:creationId xmlns:p14="http://schemas.microsoft.com/office/powerpoint/2010/main" val="436391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E Slide Template FINAL" id="{C2C5CB20-CF57-E442-902F-F9FB531850A0}" vid="{05FDACA1-166C-6042-8BF2-1D87979A201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6E2D327B34AB46A5C7F5BD5B14B446" ma:contentTypeVersion="13" ma:contentTypeDescription="Create a new document." ma:contentTypeScope="" ma:versionID="b222a3504a927b0ebcba9913f7fe4938">
  <xsd:schema xmlns:xsd="http://www.w3.org/2001/XMLSchema" xmlns:xs="http://www.w3.org/2001/XMLSchema" xmlns:p="http://schemas.microsoft.com/office/2006/metadata/properties" xmlns:ns3="b73cfc75-45b4-4e29-8d42-5bf167ffc290" xmlns:ns4="1599a72d-53f8-4533-9026-877671193962" targetNamespace="http://schemas.microsoft.com/office/2006/metadata/properties" ma:root="true" ma:fieldsID="6a60bd9a64dc47a1f1b393545b2175b2" ns3:_="" ns4:_="">
    <xsd:import namespace="b73cfc75-45b4-4e29-8d42-5bf167ffc290"/>
    <xsd:import namespace="1599a72d-53f8-4533-9026-8776711939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cfc75-45b4-4e29-8d42-5bf167ffc2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99a72d-53f8-4533-9026-8776711939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1244-EB86-4F9F-9467-DCE85C80754B}">
  <ds:schemaRefs>
    <ds:schemaRef ds:uri="http://www.w3.org/XML/1998/namespace"/>
    <ds:schemaRef ds:uri="http://schemas.microsoft.com/office/2006/metadata/properties"/>
    <ds:schemaRef ds:uri="1599a72d-53f8-4533-9026-877671193962"/>
    <ds:schemaRef ds:uri="http://schemas.openxmlformats.org/package/2006/metadata/core-properties"/>
    <ds:schemaRef ds:uri="http://purl.org/dc/elements/1.1/"/>
    <ds:schemaRef ds:uri="b73cfc75-45b4-4e29-8d42-5bf167ffc290"/>
    <ds:schemaRef ds:uri="http://schemas.microsoft.com/office/2006/documentManagement/types"/>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49DDB1F-9D7E-4C5E-B4BB-3CFDFB8C8949}">
  <ds:schemaRefs>
    <ds:schemaRef ds:uri="http://schemas.microsoft.com/sharepoint/v3/contenttype/forms"/>
  </ds:schemaRefs>
</ds:datastoreItem>
</file>

<file path=customXml/itemProps3.xml><?xml version="1.0" encoding="utf-8"?>
<ds:datastoreItem xmlns:ds="http://schemas.openxmlformats.org/officeDocument/2006/customXml" ds:itemID="{E1F2345B-15EB-4AAD-8B83-5DB77E8304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3cfc75-45b4-4e29-8d42-5bf167ffc290"/>
    <ds:schemaRef ds:uri="1599a72d-53f8-4533-9026-877671193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2023</Words>
  <Application>Microsoft Office PowerPoint</Application>
  <PresentationFormat>Widescreen</PresentationFormat>
  <Paragraphs>219</Paragraphs>
  <Slides>42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Calibri Light</vt:lpstr>
      <vt:lpstr>Lato</vt:lpstr>
      <vt:lpstr>Symbol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Fellow Perspective </vt:lpstr>
      <vt:lpstr>Overview: </vt:lpstr>
      <vt:lpstr>PowerPoint Presentation</vt:lpstr>
      <vt:lpstr>PowerPoint Presentation</vt:lpstr>
      <vt:lpstr>PowerPoint Presentation</vt:lpstr>
      <vt:lpstr>What to consider: person – place - project </vt:lpstr>
      <vt:lpstr>Imposter syndrome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ORINIQUE</dc:creator>
  <cp:lastModifiedBy>Katherine  Barrett</cp:lastModifiedBy>
  <cp:revision>30</cp:revision>
  <dcterms:created xsi:type="dcterms:W3CDTF">2022-05-27T11:01:32Z</dcterms:created>
  <dcterms:modified xsi:type="dcterms:W3CDTF">2024-10-16T10:42:27Z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0x010100AA6E2D327B34AB46A5C7F5BD5B14B446</vt:lpwstr>
  </property>
</Properties>
</file>