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9"/>
  </p:notesMasterIdLst>
  <p:sldIdLst>
    <p:sldId id="257" r:id="rId6"/>
    <p:sldId id="266" r:id="rId7"/>
    <p:sldId id="264" r:id="rId8"/>
    <p:sldId id="265" r:id="rId9"/>
    <p:sldId id="282" r:id="rId10"/>
    <p:sldId id="268" r:id="rId11"/>
    <p:sldId id="283" r:id="rId12"/>
    <p:sldId id="273" r:id="rId13"/>
    <p:sldId id="313" r:id="rId14"/>
    <p:sldId id="300" r:id="rId15"/>
    <p:sldId id="303" r:id="rId16"/>
    <p:sldId id="311" r:id="rId17"/>
    <p:sldId id="325" r:id="rId18"/>
    <p:sldId id="326" r:id="rId19"/>
    <p:sldId id="327" r:id="rId20"/>
    <p:sldId id="314" r:id="rId21"/>
    <p:sldId id="322" r:id="rId22"/>
    <p:sldId id="318" r:id="rId23"/>
    <p:sldId id="329" r:id="rId24"/>
    <p:sldId id="328" r:id="rId25"/>
    <p:sldId id="319" r:id="rId26"/>
    <p:sldId id="323" r:id="rId27"/>
    <p:sldId id="315" r:id="rId28"/>
    <p:sldId id="316" r:id="rId29"/>
    <p:sldId id="317" r:id="rId30"/>
    <p:sldId id="320" r:id="rId31"/>
    <p:sldId id="274" r:id="rId32"/>
    <p:sldId id="312" r:id="rId33"/>
    <p:sldId id="321" r:id="rId34"/>
    <p:sldId id="299" r:id="rId35"/>
    <p:sldId id="267" r:id="rId36"/>
    <p:sldId id="278" r:id="rId37"/>
    <p:sldId id="324" r:id="rId38"/>
    <p:sldId id="338" r:id="rId39"/>
    <p:sldId id="339" r:id="rId40"/>
    <p:sldId id="340" r:id="rId41"/>
    <p:sldId id="341" r:id="rId42"/>
    <p:sldId id="342" r:id="rId43"/>
    <p:sldId id="343" r:id="rId44"/>
    <p:sldId id="344" r:id="rId45"/>
    <p:sldId id="345" r:id="rId46"/>
    <p:sldId id="330" r:id="rId47"/>
    <p:sldId id="2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mbidzai Gumbie" initials="RG" lastIdx="2" clrIdx="0">
    <p:extLst>
      <p:ext uri="{19B8F6BF-5375-455C-9EA6-DF929625EA0E}">
        <p15:presenceInfo xmlns:p15="http://schemas.microsoft.com/office/powerpoint/2012/main" userId="664734ea1358f2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4" autoAdjust="0"/>
    <p:restoredTop sz="94660"/>
  </p:normalViewPr>
  <p:slideViewPr>
    <p:cSldViewPr snapToGrid="0">
      <p:cViewPr varScale="1">
        <p:scale>
          <a:sx n="59" d="100"/>
          <a:sy n="59" d="100"/>
        </p:scale>
        <p:origin x="9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076E9-2EC9-4ED7-A031-4CE6D9A3866E}" type="doc">
      <dgm:prSet loTypeId="urn:microsoft.com/office/officeart/2005/8/layout/hProcess9" loCatId="process" qsTypeId="urn:microsoft.com/office/officeart/2005/8/quickstyle/simple1" qsCatId="simple" csTypeId="urn:microsoft.com/office/officeart/2005/8/colors/accent1_2" csCatId="accent1" phldr="1"/>
      <dgm:spPr/>
    </dgm:pt>
    <dgm:pt modelId="{08F283F4-AA95-40CA-AF98-8FD37614EE58}">
      <dgm:prSet phldrT="[Text]"/>
      <dgm:spPr/>
      <dgm:t>
        <a:bodyPr/>
        <a:lstStyle/>
        <a:p>
          <a:r>
            <a:rPr lang="en-US" dirty="0"/>
            <a:t>Stage 1 application closed: </a:t>
          </a:r>
          <a:r>
            <a:rPr lang="en-US" dirty="0">
              <a:solidFill>
                <a:srgbClr val="FFFF00"/>
              </a:solidFill>
            </a:rPr>
            <a:t>8</a:t>
          </a:r>
          <a:r>
            <a:rPr lang="en-US" baseline="30000" dirty="0">
              <a:solidFill>
                <a:srgbClr val="FFFF00"/>
              </a:solidFill>
            </a:rPr>
            <a:t>th</a:t>
          </a:r>
          <a:r>
            <a:rPr lang="en-US" dirty="0">
              <a:solidFill>
                <a:srgbClr val="FFFF00"/>
              </a:solidFill>
            </a:rPr>
            <a:t> November 2024</a:t>
          </a:r>
          <a:endParaRPr lang="en-GB" dirty="0">
            <a:solidFill>
              <a:srgbClr val="FFFF00"/>
            </a:solidFill>
          </a:endParaRPr>
        </a:p>
      </dgm:t>
    </dgm:pt>
    <dgm:pt modelId="{DB4FDBFD-A553-47FC-8F81-99199BFF2BF8}" type="parTrans" cxnId="{68BCC7AD-7638-4E07-AC1C-972810B5C99A}">
      <dgm:prSet/>
      <dgm:spPr/>
      <dgm:t>
        <a:bodyPr/>
        <a:lstStyle/>
        <a:p>
          <a:endParaRPr lang="en-GB"/>
        </a:p>
      </dgm:t>
    </dgm:pt>
    <dgm:pt modelId="{F6F872EE-B3AD-4A72-B55B-3C1870B11173}" type="sibTrans" cxnId="{68BCC7AD-7638-4E07-AC1C-972810B5C99A}">
      <dgm:prSet/>
      <dgm:spPr/>
      <dgm:t>
        <a:bodyPr/>
        <a:lstStyle/>
        <a:p>
          <a:endParaRPr lang="en-GB"/>
        </a:p>
      </dgm:t>
    </dgm:pt>
    <dgm:pt modelId="{6360980E-AAD4-40EE-848B-F75CCB46C4FF}">
      <dgm:prSet phldrT="[Text]"/>
      <dgm:spPr/>
      <dgm:t>
        <a:bodyPr/>
        <a:lstStyle/>
        <a:p>
          <a:r>
            <a:rPr lang="en-US" dirty="0"/>
            <a:t>Stage 2 application closes: </a:t>
          </a:r>
          <a:r>
            <a:rPr lang="en-US" dirty="0">
              <a:solidFill>
                <a:srgbClr val="FFFF00"/>
              </a:solidFill>
            </a:rPr>
            <a:t>18</a:t>
          </a:r>
          <a:r>
            <a:rPr lang="en-US" baseline="30000" dirty="0">
              <a:solidFill>
                <a:srgbClr val="FFFF00"/>
              </a:solidFill>
            </a:rPr>
            <a:t>th</a:t>
          </a:r>
          <a:r>
            <a:rPr lang="en-US" dirty="0">
              <a:solidFill>
                <a:srgbClr val="FFFF00"/>
              </a:solidFill>
            </a:rPr>
            <a:t> March 2025</a:t>
          </a:r>
          <a:endParaRPr lang="en-GB" dirty="0">
            <a:solidFill>
              <a:srgbClr val="FFFF00"/>
            </a:solidFill>
          </a:endParaRPr>
        </a:p>
      </dgm:t>
    </dgm:pt>
    <dgm:pt modelId="{6E2FCC1B-331B-4441-B41D-DCE1B287CD08}" type="parTrans" cxnId="{2FFC8487-9C57-4ECD-974E-8DF991E6776B}">
      <dgm:prSet/>
      <dgm:spPr/>
      <dgm:t>
        <a:bodyPr/>
        <a:lstStyle/>
        <a:p>
          <a:endParaRPr lang="en-GB"/>
        </a:p>
      </dgm:t>
    </dgm:pt>
    <dgm:pt modelId="{24CB19E3-8A08-4123-ABA4-515CC3C6CEA5}" type="sibTrans" cxnId="{2FFC8487-9C57-4ECD-974E-8DF991E6776B}">
      <dgm:prSet/>
      <dgm:spPr/>
      <dgm:t>
        <a:bodyPr/>
        <a:lstStyle/>
        <a:p>
          <a:endParaRPr lang="en-GB"/>
        </a:p>
      </dgm:t>
    </dgm:pt>
    <dgm:pt modelId="{7C1C2EE7-09C6-4428-ADAE-C557904C4F44}">
      <dgm:prSet phldrT="[Text]"/>
      <dgm:spPr/>
      <dgm:t>
        <a:bodyPr/>
        <a:lstStyle/>
        <a:p>
          <a:r>
            <a:rPr lang="en-US" dirty="0"/>
            <a:t>Assessment of written application by external review panel</a:t>
          </a:r>
          <a:endParaRPr lang="en-GB" dirty="0"/>
        </a:p>
      </dgm:t>
    </dgm:pt>
    <dgm:pt modelId="{6316D271-B9A7-419B-8F86-F8977BE0E03B}" type="parTrans" cxnId="{FC35526F-4DE5-4513-9A25-7A3F168D715B}">
      <dgm:prSet/>
      <dgm:spPr/>
      <dgm:t>
        <a:bodyPr/>
        <a:lstStyle/>
        <a:p>
          <a:endParaRPr lang="en-GB"/>
        </a:p>
      </dgm:t>
    </dgm:pt>
    <dgm:pt modelId="{2D86DA5B-BB79-49A7-BB42-5E844B4126F3}" type="sibTrans" cxnId="{FC35526F-4DE5-4513-9A25-7A3F168D715B}">
      <dgm:prSet/>
      <dgm:spPr/>
      <dgm:t>
        <a:bodyPr/>
        <a:lstStyle/>
        <a:p>
          <a:endParaRPr lang="en-GB"/>
        </a:p>
      </dgm:t>
    </dgm:pt>
    <dgm:pt modelId="{8BB9A981-9E22-401E-B57A-633842126A6D}">
      <dgm:prSet phldrT="[Text]"/>
      <dgm:spPr/>
      <dgm:t>
        <a:bodyPr/>
        <a:lstStyle/>
        <a:p>
          <a:r>
            <a:rPr lang="en-US" dirty="0"/>
            <a:t>Interviews: </a:t>
          </a:r>
          <a:r>
            <a:rPr lang="en-US" dirty="0">
              <a:solidFill>
                <a:srgbClr val="FFFF00"/>
              </a:solidFill>
            </a:rPr>
            <a:t>13</a:t>
          </a:r>
          <a:r>
            <a:rPr lang="en-US" baseline="30000" dirty="0">
              <a:solidFill>
                <a:srgbClr val="FFFF00"/>
              </a:solidFill>
            </a:rPr>
            <a:t>th</a:t>
          </a:r>
          <a:r>
            <a:rPr lang="en-US" dirty="0">
              <a:solidFill>
                <a:srgbClr val="FFFF00"/>
              </a:solidFill>
            </a:rPr>
            <a:t>/14</a:t>
          </a:r>
          <a:r>
            <a:rPr lang="en-US" baseline="30000" dirty="0">
              <a:solidFill>
                <a:srgbClr val="FFFF00"/>
              </a:solidFill>
            </a:rPr>
            <a:t>th</a:t>
          </a:r>
          <a:r>
            <a:rPr lang="en-US" dirty="0">
              <a:solidFill>
                <a:srgbClr val="FFFF00"/>
              </a:solidFill>
            </a:rPr>
            <a:t> May 2025</a:t>
          </a:r>
          <a:endParaRPr lang="en-GB" dirty="0">
            <a:solidFill>
              <a:srgbClr val="FFFF00"/>
            </a:solidFill>
          </a:endParaRPr>
        </a:p>
      </dgm:t>
    </dgm:pt>
    <dgm:pt modelId="{D6932D72-FDA6-4814-BAF0-B95568551CC2}" type="parTrans" cxnId="{652DED47-4B7D-4932-B0AC-FF20D16D44EF}">
      <dgm:prSet/>
      <dgm:spPr/>
      <dgm:t>
        <a:bodyPr/>
        <a:lstStyle/>
        <a:p>
          <a:endParaRPr lang="en-GB"/>
        </a:p>
      </dgm:t>
    </dgm:pt>
    <dgm:pt modelId="{A276FE67-DCCE-4B8D-80DA-01042510711C}" type="sibTrans" cxnId="{652DED47-4B7D-4932-B0AC-FF20D16D44EF}">
      <dgm:prSet/>
      <dgm:spPr/>
      <dgm:t>
        <a:bodyPr/>
        <a:lstStyle/>
        <a:p>
          <a:endParaRPr lang="en-GB"/>
        </a:p>
      </dgm:t>
    </dgm:pt>
    <dgm:pt modelId="{AD7FAA1A-ECDC-4EB4-869F-5990F78BDFA7}">
      <dgm:prSet phldrT="[Text]"/>
      <dgm:spPr/>
      <dgm:t>
        <a:bodyPr/>
        <a:lstStyle/>
        <a:p>
          <a:r>
            <a:rPr lang="en-US" dirty="0"/>
            <a:t>Appointment of fellowships by: </a:t>
          </a:r>
          <a:r>
            <a:rPr lang="en-US" dirty="0">
              <a:solidFill>
                <a:srgbClr val="FFFF00"/>
              </a:solidFill>
            </a:rPr>
            <a:t>19</a:t>
          </a:r>
          <a:r>
            <a:rPr lang="en-US" baseline="30000" dirty="0">
              <a:solidFill>
                <a:srgbClr val="FFFF00"/>
              </a:solidFill>
            </a:rPr>
            <a:t>th</a:t>
          </a:r>
          <a:r>
            <a:rPr lang="en-US" dirty="0">
              <a:solidFill>
                <a:srgbClr val="FFFF00"/>
              </a:solidFill>
            </a:rPr>
            <a:t> May 2023</a:t>
          </a:r>
          <a:endParaRPr lang="en-GB" dirty="0">
            <a:solidFill>
              <a:srgbClr val="FFFF00"/>
            </a:solidFill>
          </a:endParaRPr>
        </a:p>
      </dgm:t>
    </dgm:pt>
    <dgm:pt modelId="{72C4C858-3419-450E-A045-D16CEB202466}" type="parTrans" cxnId="{AD43FD5B-14EC-4AB5-8837-D99C6FAEF178}">
      <dgm:prSet/>
      <dgm:spPr/>
      <dgm:t>
        <a:bodyPr/>
        <a:lstStyle/>
        <a:p>
          <a:endParaRPr lang="en-GB"/>
        </a:p>
      </dgm:t>
    </dgm:pt>
    <dgm:pt modelId="{95612286-BEFF-4830-932F-AE67101F0F39}" type="sibTrans" cxnId="{AD43FD5B-14EC-4AB5-8837-D99C6FAEF178}">
      <dgm:prSet/>
      <dgm:spPr/>
      <dgm:t>
        <a:bodyPr/>
        <a:lstStyle/>
        <a:p>
          <a:endParaRPr lang="en-GB"/>
        </a:p>
      </dgm:t>
    </dgm:pt>
    <dgm:pt modelId="{8BFF5FC2-CCF5-4A44-BD26-C9FB5AF99A64}" type="pres">
      <dgm:prSet presAssocID="{07F076E9-2EC9-4ED7-A031-4CE6D9A3866E}" presName="CompostProcess" presStyleCnt="0">
        <dgm:presLayoutVars>
          <dgm:dir/>
          <dgm:resizeHandles val="exact"/>
        </dgm:presLayoutVars>
      </dgm:prSet>
      <dgm:spPr/>
    </dgm:pt>
    <dgm:pt modelId="{8C944389-C2F5-42DF-B123-9FF067EB0C3D}" type="pres">
      <dgm:prSet presAssocID="{07F076E9-2EC9-4ED7-A031-4CE6D9A3866E}" presName="arrow" presStyleLbl="bgShp" presStyleIdx="0" presStyleCnt="1"/>
      <dgm:spPr/>
    </dgm:pt>
    <dgm:pt modelId="{8D3C2D0C-7175-4D40-88F0-78FCDA2F078F}" type="pres">
      <dgm:prSet presAssocID="{07F076E9-2EC9-4ED7-A031-4CE6D9A3866E}" presName="linearProcess" presStyleCnt="0"/>
      <dgm:spPr/>
    </dgm:pt>
    <dgm:pt modelId="{6DFBF847-819B-4F8D-832C-AF62F7441405}" type="pres">
      <dgm:prSet presAssocID="{08F283F4-AA95-40CA-AF98-8FD37614EE58}" presName="textNode" presStyleLbl="node1" presStyleIdx="0" presStyleCnt="5">
        <dgm:presLayoutVars>
          <dgm:bulletEnabled val="1"/>
        </dgm:presLayoutVars>
      </dgm:prSet>
      <dgm:spPr/>
    </dgm:pt>
    <dgm:pt modelId="{C63F4DDD-33E4-4100-A935-1416311FC0BD}" type="pres">
      <dgm:prSet presAssocID="{F6F872EE-B3AD-4A72-B55B-3C1870B11173}" presName="sibTrans" presStyleCnt="0"/>
      <dgm:spPr/>
    </dgm:pt>
    <dgm:pt modelId="{A2F4ECC0-AB1D-41F9-AEE0-94B417BBC4FD}" type="pres">
      <dgm:prSet presAssocID="{6360980E-AAD4-40EE-848B-F75CCB46C4FF}" presName="textNode" presStyleLbl="node1" presStyleIdx="1" presStyleCnt="5">
        <dgm:presLayoutVars>
          <dgm:bulletEnabled val="1"/>
        </dgm:presLayoutVars>
      </dgm:prSet>
      <dgm:spPr/>
    </dgm:pt>
    <dgm:pt modelId="{101E79B7-63B1-44D5-817A-8F3AF5AB8E24}" type="pres">
      <dgm:prSet presAssocID="{24CB19E3-8A08-4123-ABA4-515CC3C6CEA5}" presName="sibTrans" presStyleCnt="0"/>
      <dgm:spPr/>
    </dgm:pt>
    <dgm:pt modelId="{E52F8922-08F6-4D9A-9849-30C431C3F6C4}" type="pres">
      <dgm:prSet presAssocID="{7C1C2EE7-09C6-4428-ADAE-C557904C4F44}" presName="textNode" presStyleLbl="node1" presStyleIdx="2" presStyleCnt="5">
        <dgm:presLayoutVars>
          <dgm:bulletEnabled val="1"/>
        </dgm:presLayoutVars>
      </dgm:prSet>
      <dgm:spPr/>
    </dgm:pt>
    <dgm:pt modelId="{8C46ED84-863A-4993-97B5-049657AB02E2}" type="pres">
      <dgm:prSet presAssocID="{2D86DA5B-BB79-49A7-BB42-5E844B4126F3}" presName="sibTrans" presStyleCnt="0"/>
      <dgm:spPr/>
    </dgm:pt>
    <dgm:pt modelId="{F9F7CBDC-8480-4493-BE55-CED759FEE808}" type="pres">
      <dgm:prSet presAssocID="{8BB9A981-9E22-401E-B57A-633842126A6D}" presName="textNode" presStyleLbl="node1" presStyleIdx="3" presStyleCnt="5">
        <dgm:presLayoutVars>
          <dgm:bulletEnabled val="1"/>
        </dgm:presLayoutVars>
      </dgm:prSet>
      <dgm:spPr/>
    </dgm:pt>
    <dgm:pt modelId="{F240A5B1-8B84-4972-B3FD-D4227BEDA735}" type="pres">
      <dgm:prSet presAssocID="{A276FE67-DCCE-4B8D-80DA-01042510711C}" presName="sibTrans" presStyleCnt="0"/>
      <dgm:spPr/>
    </dgm:pt>
    <dgm:pt modelId="{0658EA2F-A500-4CF0-A18E-E219E98ED038}" type="pres">
      <dgm:prSet presAssocID="{AD7FAA1A-ECDC-4EB4-869F-5990F78BDFA7}" presName="textNode" presStyleLbl="node1" presStyleIdx="4" presStyleCnt="5">
        <dgm:presLayoutVars>
          <dgm:bulletEnabled val="1"/>
        </dgm:presLayoutVars>
      </dgm:prSet>
      <dgm:spPr/>
    </dgm:pt>
  </dgm:ptLst>
  <dgm:cxnLst>
    <dgm:cxn modelId="{2118DA0D-C001-4DEC-B142-D2CA39C9C880}" type="presOf" srcId="{8BB9A981-9E22-401E-B57A-633842126A6D}" destId="{F9F7CBDC-8480-4493-BE55-CED759FEE808}" srcOrd="0" destOrd="0" presId="urn:microsoft.com/office/officeart/2005/8/layout/hProcess9"/>
    <dgm:cxn modelId="{E36E4A18-131F-4028-8088-7026CB330B8F}" type="presOf" srcId="{08F283F4-AA95-40CA-AF98-8FD37614EE58}" destId="{6DFBF847-819B-4F8D-832C-AF62F7441405}" srcOrd="0" destOrd="0" presId="urn:microsoft.com/office/officeart/2005/8/layout/hProcess9"/>
    <dgm:cxn modelId="{AD43FD5B-14EC-4AB5-8837-D99C6FAEF178}" srcId="{07F076E9-2EC9-4ED7-A031-4CE6D9A3866E}" destId="{AD7FAA1A-ECDC-4EB4-869F-5990F78BDFA7}" srcOrd="4" destOrd="0" parTransId="{72C4C858-3419-450E-A045-D16CEB202466}" sibTransId="{95612286-BEFF-4830-932F-AE67101F0F39}"/>
    <dgm:cxn modelId="{652DED47-4B7D-4932-B0AC-FF20D16D44EF}" srcId="{07F076E9-2EC9-4ED7-A031-4CE6D9A3866E}" destId="{8BB9A981-9E22-401E-B57A-633842126A6D}" srcOrd="3" destOrd="0" parTransId="{D6932D72-FDA6-4814-BAF0-B95568551CC2}" sibTransId="{A276FE67-DCCE-4B8D-80DA-01042510711C}"/>
    <dgm:cxn modelId="{5D19D849-E08B-47D6-A476-6D3044B46325}" type="presOf" srcId="{07F076E9-2EC9-4ED7-A031-4CE6D9A3866E}" destId="{8BFF5FC2-CCF5-4A44-BD26-C9FB5AF99A64}" srcOrd="0" destOrd="0" presId="urn:microsoft.com/office/officeart/2005/8/layout/hProcess9"/>
    <dgm:cxn modelId="{FC35526F-4DE5-4513-9A25-7A3F168D715B}" srcId="{07F076E9-2EC9-4ED7-A031-4CE6D9A3866E}" destId="{7C1C2EE7-09C6-4428-ADAE-C557904C4F44}" srcOrd="2" destOrd="0" parTransId="{6316D271-B9A7-419B-8F86-F8977BE0E03B}" sibTransId="{2D86DA5B-BB79-49A7-BB42-5E844B4126F3}"/>
    <dgm:cxn modelId="{B521347D-FDAE-4425-B23D-CED5CB7C6C64}" type="presOf" srcId="{7C1C2EE7-09C6-4428-ADAE-C557904C4F44}" destId="{E52F8922-08F6-4D9A-9849-30C431C3F6C4}" srcOrd="0" destOrd="0" presId="urn:microsoft.com/office/officeart/2005/8/layout/hProcess9"/>
    <dgm:cxn modelId="{2FFC8487-9C57-4ECD-974E-8DF991E6776B}" srcId="{07F076E9-2EC9-4ED7-A031-4CE6D9A3866E}" destId="{6360980E-AAD4-40EE-848B-F75CCB46C4FF}" srcOrd="1" destOrd="0" parTransId="{6E2FCC1B-331B-4441-B41D-DCE1B287CD08}" sibTransId="{24CB19E3-8A08-4123-ABA4-515CC3C6CEA5}"/>
    <dgm:cxn modelId="{68BCC7AD-7638-4E07-AC1C-972810B5C99A}" srcId="{07F076E9-2EC9-4ED7-A031-4CE6D9A3866E}" destId="{08F283F4-AA95-40CA-AF98-8FD37614EE58}" srcOrd="0" destOrd="0" parTransId="{DB4FDBFD-A553-47FC-8F81-99199BFF2BF8}" sibTransId="{F6F872EE-B3AD-4A72-B55B-3C1870B11173}"/>
    <dgm:cxn modelId="{F1A48DC6-101C-4497-92B6-65813D87E852}" type="presOf" srcId="{6360980E-AAD4-40EE-848B-F75CCB46C4FF}" destId="{A2F4ECC0-AB1D-41F9-AEE0-94B417BBC4FD}" srcOrd="0" destOrd="0" presId="urn:microsoft.com/office/officeart/2005/8/layout/hProcess9"/>
    <dgm:cxn modelId="{A43BDDF2-00EC-4902-A3A3-1E5EC4C1B234}" type="presOf" srcId="{AD7FAA1A-ECDC-4EB4-869F-5990F78BDFA7}" destId="{0658EA2F-A500-4CF0-A18E-E219E98ED038}" srcOrd="0" destOrd="0" presId="urn:microsoft.com/office/officeart/2005/8/layout/hProcess9"/>
    <dgm:cxn modelId="{5EA03574-873F-4E6D-943D-6B8561E6CD3C}" type="presParOf" srcId="{8BFF5FC2-CCF5-4A44-BD26-C9FB5AF99A64}" destId="{8C944389-C2F5-42DF-B123-9FF067EB0C3D}" srcOrd="0" destOrd="0" presId="urn:microsoft.com/office/officeart/2005/8/layout/hProcess9"/>
    <dgm:cxn modelId="{4514FB0F-7FCF-42EE-BF6A-132450B28222}" type="presParOf" srcId="{8BFF5FC2-CCF5-4A44-BD26-C9FB5AF99A64}" destId="{8D3C2D0C-7175-4D40-88F0-78FCDA2F078F}" srcOrd="1" destOrd="0" presId="urn:microsoft.com/office/officeart/2005/8/layout/hProcess9"/>
    <dgm:cxn modelId="{0C524587-283D-4A47-91B7-D7840DFE0516}" type="presParOf" srcId="{8D3C2D0C-7175-4D40-88F0-78FCDA2F078F}" destId="{6DFBF847-819B-4F8D-832C-AF62F7441405}" srcOrd="0" destOrd="0" presId="urn:microsoft.com/office/officeart/2005/8/layout/hProcess9"/>
    <dgm:cxn modelId="{1F45C6F4-833A-4942-ADDE-E4856CE2A453}" type="presParOf" srcId="{8D3C2D0C-7175-4D40-88F0-78FCDA2F078F}" destId="{C63F4DDD-33E4-4100-A935-1416311FC0BD}" srcOrd="1" destOrd="0" presId="urn:microsoft.com/office/officeart/2005/8/layout/hProcess9"/>
    <dgm:cxn modelId="{0D8B266B-F2E7-4E69-82FD-E75C7577FB5C}" type="presParOf" srcId="{8D3C2D0C-7175-4D40-88F0-78FCDA2F078F}" destId="{A2F4ECC0-AB1D-41F9-AEE0-94B417BBC4FD}" srcOrd="2" destOrd="0" presId="urn:microsoft.com/office/officeart/2005/8/layout/hProcess9"/>
    <dgm:cxn modelId="{5B24C233-5DCD-4117-94C1-117C241451F2}" type="presParOf" srcId="{8D3C2D0C-7175-4D40-88F0-78FCDA2F078F}" destId="{101E79B7-63B1-44D5-817A-8F3AF5AB8E24}" srcOrd="3" destOrd="0" presId="urn:microsoft.com/office/officeart/2005/8/layout/hProcess9"/>
    <dgm:cxn modelId="{AEDDF7F1-CC7F-425F-9453-EF844DCD5238}" type="presParOf" srcId="{8D3C2D0C-7175-4D40-88F0-78FCDA2F078F}" destId="{E52F8922-08F6-4D9A-9849-30C431C3F6C4}" srcOrd="4" destOrd="0" presId="urn:microsoft.com/office/officeart/2005/8/layout/hProcess9"/>
    <dgm:cxn modelId="{3D06FEFC-87F8-459F-BEA1-5E249B62EC23}" type="presParOf" srcId="{8D3C2D0C-7175-4D40-88F0-78FCDA2F078F}" destId="{8C46ED84-863A-4993-97B5-049657AB02E2}" srcOrd="5" destOrd="0" presId="urn:microsoft.com/office/officeart/2005/8/layout/hProcess9"/>
    <dgm:cxn modelId="{8C2293D5-5EC8-4DB0-BE45-8F41B67A3A1F}" type="presParOf" srcId="{8D3C2D0C-7175-4D40-88F0-78FCDA2F078F}" destId="{F9F7CBDC-8480-4493-BE55-CED759FEE808}" srcOrd="6" destOrd="0" presId="urn:microsoft.com/office/officeart/2005/8/layout/hProcess9"/>
    <dgm:cxn modelId="{7BC69E0D-7D1D-46F3-BDD2-FAF9A1C55897}" type="presParOf" srcId="{8D3C2D0C-7175-4D40-88F0-78FCDA2F078F}" destId="{F240A5B1-8B84-4972-B3FD-D4227BEDA735}" srcOrd="7" destOrd="0" presId="urn:microsoft.com/office/officeart/2005/8/layout/hProcess9"/>
    <dgm:cxn modelId="{F59B7824-ED3F-4B43-9D52-57B8AD39598D}" type="presParOf" srcId="{8D3C2D0C-7175-4D40-88F0-78FCDA2F078F}" destId="{0658EA2F-A500-4CF0-A18E-E219E98ED03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44389-C2F5-42DF-B123-9FF067EB0C3D}">
      <dsp:nvSpPr>
        <dsp:cNvPr id="0" name=""/>
        <dsp:cNvSpPr/>
      </dsp:nvSpPr>
      <dsp:spPr>
        <a:xfrm>
          <a:off x="842248" y="0"/>
          <a:ext cx="9545478" cy="536257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BF847-819B-4F8D-832C-AF62F7441405}">
      <dsp:nvSpPr>
        <dsp:cNvPr id="0" name=""/>
        <dsp:cNvSpPr/>
      </dsp:nvSpPr>
      <dsp:spPr>
        <a:xfrm>
          <a:off x="4935"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1 application closed: </a:t>
          </a:r>
          <a:r>
            <a:rPr lang="en-US" sz="2500" kern="1200" dirty="0">
              <a:solidFill>
                <a:srgbClr val="FFFF00"/>
              </a:solidFill>
            </a:rPr>
            <a:t>8</a:t>
          </a:r>
          <a:r>
            <a:rPr lang="en-US" sz="2500" kern="1200" baseline="30000" dirty="0">
              <a:solidFill>
                <a:srgbClr val="FFFF00"/>
              </a:solidFill>
            </a:rPr>
            <a:t>th</a:t>
          </a:r>
          <a:r>
            <a:rPr lang="en-US" sz="2500" kern="1200" dirty="0">
              <a:solidFill>
                <a:srgbClr val="FFFF00"/>
              </a:solidFill>
            </a:rPr>
            <a:t> November 2024</a:t>
          </a:r>
          <a:endParaRPr lang="en-GB" sz="2500" kern="1200" dirty="0">
            <a:solidFill>
              <a:srgbClr val="FFFF00"/>
            </a:solidFill>
          </a:endParaRPr>
        </a:p>
      </dsp:txBody>
      <dsp:txXfrm>
        <a:off x="109647" y="1713484"/>
        <a:ext cx="1948288" cy="1935605"/>
      </dsp:txXfrm>
    </dsp:sp>
    <dsp:sp modelId="{A2F4ECC0-AB1D-41F9-AEE0-94B417BBC4FD}">
      <dsp:nvSpPr>
        <dsp:cNvPr id="0" name=""/>
        <dsp:cNvSpPr/>
      </dsp:nvSpPr>
      <dsp:spPr>
        <a:xfrm>
          <a:off x="2270533"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2 application closes: </a:t>
          </a:r>
          <a:r>
            <a:rPr lang="en-US" sz="2500" kern="1200" dirty="0">
              <a:solidFill>
                <a:srgbClr val="FFFF00"/>
              </a:solidFill>
            </a:rPr>
            <a:t>18</a:t>
          </a:r>
          <a:r>
            <a:rPr lang="en-US" sz="2500" kern="1200" baseline="30000" dirty="0">
              <a:solidFill>
                <a:srgbClr val="FFFF00"/>
              </a:solidFill>
            </a:rPr>
            <a:t>th</a:t>
          </a:r>
          <a:r>
            <a:rPr lang="en-US" sz="2500" kern="1200" dirty="0">
              <a:solidFill>
                <a:srgbClr val="FFFF00"/>
              </a:solidFill>
            </a:rPr>
            <a:t> March 2025</a:t>
          </a:r>
          <a:endParaRPr lang="en-GB" sz="2500" kern="1200" dirty="0">
            <a:solidFill>
              <a:srgbClr val="FFFF00"/>
            </a:solidFill>
          </a:endParaRPr>
        </a:p>
      </dsp:txBody>
      <dsp:txXfrm>
        <a:off x="2375245" y="1713484"/>
        <a:ext cx="1948288" cy="1935605"/>
      </dsp:txXfrm>
    </dsp:sp>
    <dsp:sp modelId="{E52F8922-08F6-4D9A-9849-30C431C3F6C4}">
      <dsp:nvSpPr>
        <dsp:cNvPr id="0" name=""/>
        <dsp:cNvSpPr/>
      </dsp:nvSpPr>
      <dsp:spPr>
        <a:xfrm>
          <a:off x="4536131"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Assessment of written application by external review panel</a:t>
          </a:r>
          <a:endParaRPr lang="en-GB" sz="2500" kern="1200" dirty="0"/>
        </a:p>
      </dsp:txBody>
      <dsp:txXfrm>
        <a:off x="4640843" y="1713484"/>
        <a:ext cx="1948288" cy="1935605"/>
      </dsp:txXfrm>
    </dsp:sp>
    <dsp:sp modelId="{F9F7CBDC-8480-4493-BE55-CED759FEE808}">
      <dsp:nvSpPr>
        <dsp:cNvPr id="0" name=""/>
        <dsp:cNvSpPr/>
      </dsp:nvSpPr>
      <dsp:spPr>
        <a:xfrm>
          <a:off x="6801729"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Interviews: </a:t>
          </a:r>
          <a:r>
            <a:rPr lang="en-US" sz="2500" kern="1200" dirty="0">
              <a:solidFill>
                <a:srgbClr val="FFFF00"/>
              </a:solidFill>
            </a:rPr>
            <a:t>13</a:t>
          </a:r>
          <a:r>
            <a:rPr lang="en-US" sz="2500" kern="1200" baseline="30000" dirty="0">
              <a:solidFill>
                <a:srgbClr val="FFFF00"/>
              </a:solidFill>
            </a:rPr>
            <a:t>th</a:t>
          </a:r>
          <a:r>
            <a:rPr lang="en-US" sz="2500" kern="1200" dirty="0">
              <a:solidFill>
                <a:srgbClr val="FFFF00"/>
              </a:solidFill>
            </a:rPr>
            <a:t>/14</a:t>
          </a:r>
          <a:r>
            <a:rPr lang="en-US" sz="2500" kern="1200" baseline="30000" dirty="0">
              <a:solidFill>
                <a:srgbClr val="FFFF00"/>
              </a:solidFill>
            </a:rPr>
            <a:t>th</a:t>
          </a:r>
          <a:r>
            <a:rPr lang="en-US" sz="2500" kern="1200" dirty="0">
              <a:solidFill>
                <a:srgbClr val="FFFF00"/>
              </a:solidFill>
            </a:rPr>
            <a:t> May 2025</a:t>
          </a:r>
          <a:endParaRPr lang="en-GB" sz="2500" kern="1200" dirty="0">
            <a:solidFill>
              <a:srgbClr val="FFFF00"/>
            </a:solidFill>
          </a:endParaRPr>
        </a:p>
      </dsp:txBody>
      <dsp:txXfrm>
        <a:off x="6906441" y="1713484"/>
        <a:ext cx="1948288" cy="1935605"/>
      </dsp:txXfrm>
    </dsp:sp>
    <dsp:sp modelId="{0658EA2F-A500-4CF0-A18E-E219E98ED038}">
      <dsp:nvSpPr>
        <dsp:cNvPr id="0" name=""/>
        <dsp:cNvSpPr/>
      </dsp:nvSpPr>
      <dsp:spPr>
        <a:xfrm>
          <a:off x="9067327"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Appointment of fellowships by: </a:t>
          </a:r>
          <a:r>
            <a:rPr lang="en-US" sz="2500" kern="1200" dirty="0">
              <a:solidFill>
                <a:srgbClr val="FFFF00"/>
              </a:solidFill>
            </a:rPr>
            <a:t>19</a:t>
          </a:r>
          <a:r>
            <a:rPr lang="en-US" sz="2500" kern="1200" baseline="30000" dirty="0">
              <a:solidFill>
                <a:srgbClr val="FFFF00"/>
              </a:solidFill>
            </a:rPr>
            <a:t>th</a:t>
          </a:r>
          <a:r>
            <a:rPr lang="en-US" sz="2500" kern="1200" dirty="0">
              <a:solidFill>
                <a:srgbClr val="FFFF00"/>
              </a:solidFill>
            </a:rPr>
            <a:t> May 2023</a:t>
          </a:r>
          <a:endParaRPr lang="en-GB" sz="2500" kern="1200" dirty="0">
            <a:solidFill>
              <a:srgbClr val="FFFF00"/>
            </a:solidFill>
          </a:endParaRPr>
        </a:p>
      </dsp:txBody>
      <dsp:txXfrm>
        <a:off x="9172039" y="1713484"/>
        <a:ext cx="1948288" cy="19356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A15E0-37C1-460F-8EEB-8271E858E6A7}"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9872B-40A9-4630-A034-5D19934A60AA}" type="slidenum">
              <a:rPr lang="en-GB" smtClean="0"/>
              <a:t>‹#›</a:t>
            </a:fld>
            <a:endParaRPr lang="en-GB"/>
          </a:p>
        </p:txBody>
      </p:sp>
    </p:spTree>
    <p:extLst>
      <p:ext uri="{BB962C8B-B14F-4D97-AF65-F5344CB8AC3E}">
        <p14:creationId xmlns:p14="http://schemas.microsoft.com/office/powerpoint/2010/main" val="315550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94693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407469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77694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DE7251-A8CD-464C-A115-3A368F69686C}"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3016B-29C0-4B5A-B37E-443951AC17C5}" type="slidenum">
              <a:rPr lang="en-US" smtClean="0"/>
              <a:t>‹#›</a:t>
            </a:fld>
            <a:endParaRPr lang="en-US" dirty="0"/>
          </a:p>
        </p:txBody>
      </p:sp>
    </p:spTree>
    <p:extLst>
      <p:ext uri="{BB962C8B-B14F-4D97-AF65-F5344CB8AC3E}">
        <p14:creationId xmlns:p14="http://schemas.microsoft.com/office/powerpoint/2010/main" val="203431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E7251-A8CD-464C-A115-3A368F69686C}"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3016B-29C0-4B5A-B37E-443951AC17C5}" type="slidenum">
              <a:rPr lang="en-US" smtClean="0"/>
              <a:t>‹#›</a:t>
            </a:fld>
            <a:endParaRPr lang="en-US" dirty="0"/>
          </a:p>
        </p:txBody>
      </p:sp>
    </p:spTree>
    <p:extLst>
      <p:ext uri="{BB962C8B-B14F-4D97-AF65-F5344CB8AC3E}">
        <p14:creationId xmlns:p14="http://schemas.microsoft.com/office/powerpoint/2010/main" val="166213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32272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72184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6214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43829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272913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48306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6916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28775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E9F2-7723-4740-A4CC-8F9EF0E159BD}" type="datetimeFigureOut">
              <a:rPr lang="en-US" smtClean="0"/>
              <a:t>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A61C-FE5B-4D7F-9C76-1898C4604FDC}" type="slidenum">
              <a:rPr lang="en-US" smtClean="0"/>
              <a:t>‹#›</a:t>
            </a:fld>
            <a:endParaRPr lang="en-US" dirty="0"/>
          </a:p>
        </p:txBody>
      </p:sp>
    </p:spTree>
    <p:extLst>
      <p:ext uri="{BB962C8B-B14F-4D97-AF65-F5344CB8AC3E}">
        <p14:creationId xmlns:p14="http://schemas.microsoft.com/office/powerpoint/2010/main" val="239866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7251-A8CD-464C-A115-3A368F69686C}" type="datetimeFigureOut">
              <a:rPr lang="en-US" smtClean="0"/>
              <a:t>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3016B-29C0-4B5A-B37E-443951AC17C5}" type="slidenum">
              <a:rPr lang="en-US" smtClean="0"/>
              <a:t>‹#›</a:t>
            </a:fld>
            <a:endParaRPr lang="en-US" dirty="0"/>
          </a:p>
        </p:txBody>
      </p:sp>
    </p:spTree>
    <p:extLst>
      <p:ext uri="{BB962C8B-B14F-4D97-AF65-F5344CB8AC3E}">
        <p14:creationId xmlns:p14="http://schemas.microsoft.com/office/powerpoint/2010/main" val="133392721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3.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reate-phd@lshtm.ac.u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create-phd@lshtm.ac.uk"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create-ph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D4EB7-F40C-A251-C1D3-4BD30CB76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17214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CREATE PhD Programme partners recap:</a:t>
            </a:r>
          </a:p>
          <a:p>
            <a:pPr marL="0" indent="0">
              <a:buNone/>
            </a:pPr>
            <a:endParaRPr lang="en-US" dirty="0"/>
          </a:p>
          <a:p>
            <a:pPr marL="0" indent="0">
              <a:buNone/>
            </a:pPr>
            <a:endParaRPr lang="en-GB" dirty="0"/>
          </a:p>
        </p:txBody>
      </p:sp>
      <p:pic>
        <p:nvPicPr>
          <p:cNvPr id="17" name="Picture 16" descr="A close up of a logo&#10;&#10;Description automatically generated">
            <a:extLst>
              <a:ext uri="{FF2B5EF4-FFF2-40B4-BE49-F238E27FC236}">
                <a16:creationId xmlns:a16="http://schemas.microsoft.com/office/drawing/2014/main" id="{3691DF60-4F11-9194-C8F2-DAE3306F09CF}"/>
              </a:ext>
            </a:extLst>
          </p:cNvPr>
          <p:cNvPicPr>
            <a:picLocks noChangeAspect="1"/>
          </p:cNvPicPr>
          <p:nvPr/>
        </p:nvPicPr>
        <p:blipFill>
          <a:blip r:embed="rId3" cstate="print">
            <a:extLst>
              <a:ext uri="{28A0092B-C50C-407E-A947-70E740481C1C}">
                <a14:useLocalDpi xmlns:a14="http://schemas.microsoft.com/office/drawing/2010/main" val="0"/>
              </a:ext>
            </a:extLst>
          </a:blip>
          <a:srcRect l="21673" t="19209" r="23053" b="13860"/>
          <a:stretch/>
        </p:blipFill>
        <p:spPr>
          <a:xfrm>
            <a:off x="6120672" y="1838601"/>
            <a:ext cx="1343026" cy="1049104"/>
          </a:xfrm>
          <a:prstGeom prst="rect">
            <a:avLst/>
          </a:prstGeom>
        </p:spPr>
      </p:pic>
      <p:pic>
        <p:nvPicPr>
          <p:cNvPr id="13" name="Picture 12" descr="A blue square with blue text&#10;&#10;Description automatically generated">
            <a:extLst>
              <a:ext uri="{FF2B5EF4-FFF2-40B4-BE49-F238E27FC236}">
                <a16:creationId xmlns:a16="http://schemas.microsoft.com/office/drawing/2014/main" id="{F8C4E001-C450-6134-8148-DB3E28357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483" y="3368006"/>
            <a:ext cx="1537278" cy="520691"/>
          </a:xfrm>
          <a:prstGeom prst="rect">
            <a:avLst/>
          </a:prstGeom>
        </p:spPr>
      </p:pic>
      <p:pic>
        <p:nvPicPr>
          <p:cNvPr id="15" name="Picture 14" descr="A close-up of a logo&#10;&#10;Description automatically generated">
            <a:extLst>
              <a:ext uri="{FF2B5EF4-FFF2-40B4-BE49-F238E27FC236}">
                <a16:creationId xmlns:a16="http://schemas.microsoft.com/office/drawing/2014/main" id="{6B3CD1E1-46C2-29B9-FE8A-9F3578B87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599" y="4417759"/>
            <a:ext cx="3244695" cy="743576"/>
          </a:xfrm>
          <a:prstGeom prst="rect">
            <a:avLst/>
          </a:prstGeom>
        </p:spPr>
      </p:pic>
      <p:pic>
        <p:nvPicPr>
          <p:cNvPr id="19" name="Picture 18" descr="A black and white logo with a horse and a rooster&#10;&#10;Description automatically generated">
            <a:extLst>
              <a:ext uri="{FF2B5EF4-FFF2-40B4-BE49-F238E27FC236}">
                <a16:creationId xmlns:a16="http://schemas.microsoft.com/office/drawing/2014/main" id="{549BBEE3-AC6B-5781-B63B-732F438C0C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2771" y="1861344"/>
            <a:ext cx="1839310" cy="888685"/>
          </a:xfrm>
          <a:prstGeom prst="rect">
            <a:avLst/>
          </a:prstGeom>
        </p:spPr>
      </p:pic>
      <p:pic>
        <p:nvPicPr>
          <p:cNvPr id="21" name="Picture 20" descr="A logo with a crown&#10;&#10;Description automatically generated">
            <a:extLst>
              <a:ext uri="{FF2B5EF4-FFF2-40B4-BE49-F238E27FC236}">
                <a16:creationId xmlns:a16="http://schemas.microsoft.com/office/drawing/2014/main" id="{C620F595-BB59-6B45-FACF-245B233968A7}"/>
              </a:ext>
            </a:extLst>
          </p:cNvPr>
          <p:cNvPicPr>
            <a:picLocks noChangeAspect="1"/>
          </p:cNvPicPr>
          <p:nvPr/>
        </p:nvPicPr>
        <p:blipFill>
          <a:blip r:embed="rId7" cstate="print">
            <a:extLst>
              <a:ext uri="{28A0092B-C50C-407E-A947-70E740481C1C}">
                <a14:useLocalDpi xmlns:a14="http://schemas.microsoft.com/office/drawing/2010/main" val="0"/>
              </a:ext>
            </a:extLst>
          </a:blip>
          <a:srcRect l="11723" t="14307" r="11772" b="18763"/>
          <a:stretch/>
        </p:blipFill>
        <p:spPr>
          <a:xfrm>
            <a:off x="9863603" y="1802199"/>
            <a:ext cx="1743075" cy="983736"/>
          </a:xfrm>
          <a:prstGeom prst="rect">
            <a:avLst/>
          </a:prstGeom>
        </p:spPr>
      </p:pic>
      <p:pic>
        <p:nvPicPr>
          <p:cNvPr id="23" name="Picture 22" descr="A logo with text on it&#10;&#10;Description automatically generated">
            <a:extLst>
              <a:ext uri="{FF2B5EF4-FFF2-40B4-BE49-F238E27FC236}">
                <a16:creationId xmlns:a16="http://schemas.microsoft.com/office/drawing/2014/main" id="{74BC06CE-5D0D-0D97-5AFB-AE93D6F820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9369" y="4175422"/>
            <a:ext cx="2609753" cy="1033462"/>
          </a:xfrm>
          <a:prstGeom prst="rect">
            <a:avLst/>
          </a:prstGeom>
        </p:spPr>
      </p:pic>
      <p:pic>
        <p:nvPicPr>
          <p:cNvPr id="25" name="Picture 24" descr="A logo for a health clinic&#10;&#10;Description automatically generated with medium confidence">
            <a:extLst>
              <a:ext uri="{FF2B5EF4-FFF2-40B4-BE49-F238E27FC236}">
                <a16:creationId xmlns:a16="http://schemas.microsoft.com/office/drawing/2014/main" id="{4B0BF48C-0E26-D787-8FE6-2EBE7FEDAD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2246" y="4265432"/>
            <a:ext cx="1543815" cy="853442"/>
          </a:xfrm>
          <a:prstGeom prst="rect">
            <a:avLst/>
          </a:prstGeom>
        </p:spPr>
      </p:pic>
      <p:pic>
        <p:nvPicPr>
          <p:cNvPr id="27" name="Picture 26" descr="A green and white globe with a map in the middle&#10;&#10;Description automatically generated">
            <a:extLst>
              <a:ext uri="{FF2B5EF4-FFF2-40B4-BE49-F238E27FC236}">
                <a16:creationId xmlns:a16="http://schemas.microsoft.com/office/drawing/2014/main" id="{FBC80E25-2400-4181-F1B2-EE4AF3C68B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1081" y="3190131"/>
            <a:ext cx="1839310" cy="1016795"/>
          </a:xfrm>
          <a:prstGeom prst="rect">
            <a:avLst/>
          </a:prstGeom>
        </p:spPr>
      </p:pic>
      <p:pic>
        <p:nvPicPr>
          <p:cNvPr id="29" name="Picture 28" descr="A logo with text on it&#10;&#10;Description automatically generated">
            <a:extLst>
              <a:ext uri="{FF2B5EF4-FFF2-40B4-BE49-F238E27FC236}">
                <a16:creationId xmlns:a16="http://schemas.microsoft.com/office/drawing/2014/main" id="{D95F9BA5-EE5C-29FB-8D97-69E05ECB3716}"/>
              </a:ext>
            </a:extLst>
          </p:cNvPr>
          <p:cNvPicPr>
            <a:picLocks noChangeAspect="1"/>
          </p:cNvPicPr>
          <p:nvPr/>
        </p:nvPicPr>
        <p:blipFill>
          <a:blip r:embed="rId11" cstate="print">
            <a:extLst>
              <a:ext uri="{28A0092B-C50C-407E-A947-70E740481C1C}">
                <a14:useLocalDpi xmlns:a14="http://schemas.microsoft.com/office/drawing/2010/main" val="0"/>
              </a:ext>
            </a:extLst>
          </a:blip>
          <a:srcRect l="10936" t="22732" r="8674" b="25271"/>
          <a:stretch/>
        </p:blipFill>
        <p:spPr>
          <a:xfrm>
            <a:off x="410950" y="1861344"/>
            <a:ext cx="2177473" cy="908585"/>
          </a:xfrm>
          <a:prstGeom prst="rect">
            <a:avLst/>
          </a:prstGeom>
        </p:spPr>
      </p:pic>
      <p:pic>
        <p:nvPicPr>
          <p:cNvPr id="31" name="Picture 30" descr="A logo with a map and text&#10;&#10;Description automatically generated">
            <a:extLst>
              <a:ext uri="{FF2B5EF4-FFF2-40B4-BE49-F238E27FC236}">
                <a16:creationId xmlns:a16="http://schemas.microsoft.com/office/drawing/2014/main" id="{5E6860E3-EEB0-9BE9-2319-C8F43E2E012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72248" y="3129597"/>
            <a:ext cx="2177473" cy="1203736"/>
          </a:xfrm>
          <a:prstGeom prst="rect">
            <a:avLst/>
          </a:prstGeom>
        </p:spPr>
      </p:pic>
      <p:pic>
        <p:nvPicPr>
          <p:cNvPr id="33" name="Picture 32" descr="A black and red logo&#10;&#10;Description automatically generated">
            <a:extLst>
              <a:ext uri="{FF2B5EF4-FFF2-40B4-BE49-F238E27FC236}">
                <a16:creationId xmlns:a16="http://schemas.microsoft.com/office/drawing/2014/main" id="{A3500600-8F9B-D9CB-1A69-EBA196216F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50521" y="1838601"/>
            <a:ext cx="1620072" cy="970584"/>
          </a:xfrm>
          <a:prstGeom prst="rect">
            <a:avLst/>
          </a:prstGeom>
        </p:spPr>
      </p:pic>
      <p:pic>
        <p:nvPicPr>
          <p:cNvPr id="35" name="Picture 34" descr="A logo for a university&#10;&#10;Description automatically generated">
            <a:extLst>
              <a:ext uri="{FF2B5EF4-FFF2-40B4-BE49-F238E27FC236}">
                <a16:creationId xmlns:a16="http://schemas.microsoft.com/office/drawing/2014/main" id="{A36AA669-4982-BF2B-4F60-DAAC3ACBCD53}"/>
              </a:ext>
            </a:extLst>
          </p:cNvPr>
          <p:cNvPicPr>
            <a:picLocks noChangeAspect="1"/>
          </p:cNvPicPr>
          <p:nvPr/>
        </p:nvPicPr>
        <p:blipFill>
          <a:blip r:embed="rId14" cstate="print">
            <a:extLst>
              <a:ext uri="{28A0092B-C50C-407E-A947-70E740481C1C}">
                <a14:useLocalDpi xmlns:a14="http://schemas.microsoft.com/office/drawing/2010/main" val="0"/>
              </a:ext>
            </a:extLst>
          </a:blip>
          <a:srcRect l="10571" t="10846" r="10384" b="10067"/>
          <a:stretch/>
        </p:blipFill>
        <p:spPr>
          <a:xfrm>
            <a:off x="4363444" y="1897250"/>
            <a:ext cx="1452786" cy="937715"/>
          </a:xfrm>
          <a:prstGeom prst="rect">
            <a:avLst/>
          </a:prstGeom>
        </p:spPr>
      </p:pic>
      <p:sp>
        <p:nvSpPr>
          <p:cNvPr id="4" name="TextBox 3">
            <a:extLst>
              <a:ext uri="{FF2B5EF4-FFF2-40B4-BE49-F238E27FC236}">
                <a16:creationId xmlns:a16="http://schemas.microsoft.com/office/drawing/2014/main" id="{88917A18-A35B-715B-B47C-DFC4F1C9133D}"/>
              </a:ext>
            </a:extLst>
          </p:cNvPr>
          <p:cNvSpPr txBox="1"/>
          <p:nvPr/>
        </p:nvSpPr>
        <p:spPr>
          <a:xfrm>
            <a:off x="2759184" y="1720865"/>
            <a:ext cx="3142415" cy="1265825"/>
          </a:xfrm>
          <a:prstGeom prst="rect">
            <a:avLst/>
          </a:prstGeom>
          <a:noFill/>
          <a:ln>
            <a:solidFill>
              <a:schemeClr val="tx1"/>
            </a:solidFill>
          </a:ln>
        </p:spPr>
        <p:txBody>
          <a:bodyPr wrap="square" rtlCol="0">
            <a:spAutoFit/>
          </a:bodyPr>
          <a:lstStyle/>
          <a:p>
            <a:endParaRPr lang="en-GB" dirty="0"/>
          </a:p>
        </p:txBody>
      </p:sp>
      <p:pic>
        <p:nvPicPr>
          <p:cNvPr id="5" name="Picture 4">
            <a:extLst>
              <a:ext uri="{FF2B5EF4-FFF2-40B4-BE49-F238E27FC236}">
                <a16:creationId xmlns:a16="http://schemas.microsoft.com/office/drawing/2014/main" id="{80F8BAA0-1F64-4AA3-549B-EBFF476BEE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
        <p:nvSpPr>
          <p:cNvPr id="2" name="TextBox 1">
            <a:extLst>
              <a:ext uri="{FF2B5EF4-FFF2-40B4-BE49-F238E27FC236}">
                <a16:creationId xmlns:a16="http://schemas.microsoft.com/office/drawing/2014/main" id="{ECA1A160-9F00-5E3B-5E98-1B2C34704C2D}"/>
              </a:ext>
            </a:extLst>
          </p:cNvPr>
          <p:cNvSpPr txBox="1"/>
          <p:nvPr/>
        </p:nvSpPr>
        <p:spPr>
          <a:xfrm>
            <a:off x="609600" y="5604669"/>
            <a:ext cx="6483927" cy="253916"/>
          </a:xfrm>
          <a:prstGeom prst="rect">
            <a:avLst/>
          </a:prstGeom>
          <a:noFill/>
        </p:spPr>
        <p:txBody>
          <a:bodyPr wrap="square" rtlCol="0">
            <a:spAutoFit/>
          </a:bodyPr>
          <a:lstStyle/>
          <a:p>
            <a:r>
              <a:rPr lang="en-US" sz="1050" dirty="0"/>
              <a:t>City University and St George’s University merged in August 2024 to become City St George’s, University of London</a:t>
            </a:r>
            <a:endParaRPr lang="en-GB" sz="1050" dirty="0"/>
          </a:p>
        </p:txBody>
      </p:sp>
    </p:spTree>
    <p:extLst>
      <p:ext uri="{BB962C8B-B14F-4D97-AF65-F5344CB8AC3E}">
        <p14:creationId xmlns:p14="http://schemas.microsoft.com/office/powerpoint/2010/main" val="277222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Application process:</a:t>
            </a:r>
          </a:p>
          <a:p>
            <a:pPr marL="0" indent="0">
              <a:buNone/>
            </a:pPr>
            <a:endParaRPr lang="en-US" sz="8600" dirty="0"/>
          </a:p>
          <a:p>
            <a:pPr marL="0" indent="0">
              <a:buNone/>
            </a:pPr>
            <a:endParaRPr lang="en-GB" dirty="0"/>
          </a:p>
        </p:txBody>
      </p:sp>
      <p:graphicFrame>
        <p:nvGraphicFramePr>
          <p:cNvPr id="2" name="Diagram 1">
            <a:extLst>
              <a:ext uri="{FF2B5EF4-FFF2-40B4-BE49-F238E27FC236}">
                <a16:creationId xmlns:a16="http://schemas.microsoft.com/office/drawing/2014/main" id="{7DA3C664-9EB5-1DB1-24B5-EDF61B861354}"/>
              </a:ext>
            </a:extLst>
          </p:cNvPr>
          <p:cNvGraphicFramePr/>
          <p:nvPr>
            <p:extLst>
              <p:ext uri="{D42A27DB-BD31-4B8C-83A1-F6EECF244321}">
                <p14:modId xmlns:p14="http://schemas.microsoft.com/office/powerpoint/2010/main" val="3783559212"/>
              </p:ext>
            </p:extLst>
          </p:nvPr>
        </p:nvGraphicFramePr>
        <p:xfrm>
          <a:off x="457199" y="714376"/>
          <a:ext cx="11229975" cy="536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0B57D78-7657-24CC-A3B8-D02CB6319A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71019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Stage 2 application:</a:t>
            </a:r>
          </a:p>
          <a:p>
            <a:pPr marL="0" indent="0">
              <a:buNone/>
            </a:pPr>
            <a:endParaRPr lang="en-US" sz="2600" dirty="0"/>
          </a:p>
          <a:p>
            <a:pPr>
              <a:spcBef>
                <a:spcPts val="0"/>
              </a:spcBef>
              <a:spcAft>
                <a:spcPts val="1200"/>
              </a:spcAft>
            </a:pPr>
            <a:r>
              <a:rPr lang="en-US" sz="2600" dirty="0"/>
              <a:t>Due for submission by Tuesday 18</a:t>
            </a:r>
            <a:r>
              <a:rPr lang="en-US" sz="2600" baseline="30000" dirty="0"/>
              <a:t>th</a:t>
            </a:r>
            <a:r>
              <a:rPr lang="en-US" sz="2600" dirty="0"/>
              <a:t> March 2025</a:t>
            </a:r>
          </a:p>
          <a:p>
            <a:pPr>
              <a:spcBef>
                <a:spcPts val="0"/>
              </a:spcBef>
              <a:spcAft>
                <a:spcPts val="1200"/>
              </a:spcAft>
            </a:pPr>
            <a:r>
              <a:rPr lang="en-US" sz="2600" dirty="0"/>
              <a:t>Focus on the written Stage 2 project submission documentation</a:t>
            </a:r>
          </a:p>
          <a:p>
            <a:pPr>
              <a:spcBef>
                <a:spcPts val="0"/>
              </a:spcBef>
              <a:spcAft>
                <a:spcPts val="1200"/>
              </a:spcAft>
            </a:pPr>
            <a:r>
              <a:rPr lang="en-US" sz="2600" dirty="0"/>
              <a:t>Documents include:</a:t>
            </a:r>
          </a:p>
          <a:p>
            <a:pPr lvl="1">
              <a:spcBef>
                <a:spcPts val="0"/>
              </a:spcBef>
              <a:spcAft>
                <a:spcPts val="1200"/>
              </a:spcAft>
            </a:pPr>
            <a:r>
              <a:rPr lang="en-US" sz="2200" dirty="0"/>
              <a:t>Project details form</a:t>
            </a:r>
          </a:p>
          <a:p>
            <a:pPr lvl="1">
              <a:spcBef>
                <a:spcPts val="0"/>
              </a:spcBef>
              <a:spcAft>
                <a:spcPts val="1200"/>
              </a:spcAft>
            </a:pPr>
            <a:r>
              <a:rPr lang="en-US" sz="2200" dirty="0"/>
              <a:t>Budget</a:t>
            </a:r>
          </a:p>
          <a:p>
            <a:pPr lvl="1">
              <a:spcBef>
                <a:spcPts val="0"/>
              </a:spcBef>
              <a:spcAft>
                <a:spcPts val="1200"/>
              </a:spcAft>
            </a:pPr>
            <a:r>
              <a:rPr lang="en-US" sz="2200" dirty="0"/>
              <a:t>Institutional authorization</a:t>
            </a:r>
          </a:p>
          <a:p>
            <a:pPr marL="457200" lvl="1" indent="0">
              <a:spcBef>
                <a:spcPts val="0"/>
              </a:spcBef>
              <a:spcAft>
                <a:spcPts val="1200"/>
              </a:spcAft>
              <a:buNone/>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B6548B77-0AF5-1838-08F3-D11287157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85475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t>Stage 2 application:</a:t>
            </a:r>
          </a:p>
          <a:p>
            <a:pPr marL="0" indent="0">
              <a:buNone/>
            </a:pPr>
            <a:r>
              <a:rPr lang="en-US" sz="2400" dirty="0"/>
              <a:t>Before you start</a:t>
            </a:r>
          </a:p>
          <a:p>
            <a:r>
              <a:rPr lang="en-US" sz="2400" dirty="0"/>
              <a:t>You need to identify a </a:t>
            </a:r>
            <a:r>
              <a:rPr lang="en-US" sz="2400" b="1" dirty="0"/>
              <a:t>supervisor</a:t>
            </a:r>
            <a:r>
              <a:rPr lang="en-US" sz="2400" dirty="0"/>
              <a:t> and a </a:t>
            </a:r>
            <a:r>
              <a:rPr lang="en-US" sz="2400" b="1" dirty="0"/>
              <a:t>UK host institution </a:t>
            </a:r>
            <a:r>
              <a:rPr lang="en-US" sz="2400" dirty="0"/>
              <a:t>(UKI). </a:t>
            </a:r>
          </a:p>
          <a:p>
            <a:r>
              <a:rPr lang="en-US" sz="2400" dirty="0"/>
              <a:t>In addition, you need to identify an appropriate </a:t>
            </a:r>
            <a:r>
              <a:rPr lang="en-US" sz="2400" b="1" dirty="0"/>
              <a:t>African Partner Institution </a:t>
            </a:r>
            <a:r>
              <a:rPr lang="en-US" sz="2400" dirty="0"/>
              <a:t>(API) and an </a:t>
            </a:r>
            <a:r>
              <a:rPr lang="en-US" sz="2400" b="1" dirty="0"/>
              <a:t>African supervisor</a:t>
            </a:r>
            <a:r>
              <a:rPr lang="en-US" sz="2400" dirty="0"/>
              <a:t>. Your supervisors will support you to develop your project proposal. </a:t>
            </a:r>
          </a:p>
          <a:p>
            <a:r>
              <a:rPr lang="en-US" sz="2400" dirty="0"/>
              <a:t>At both UK and African institutions, you need a </a:t>
            </a:r>
            <a:r>
              <a:rPr lang="en-US" sz="2400" b="1" dirty="0"/>
              <a:t>Sponsor</a:t>
            </a:r>
            <a:r>
              <a:rPr lang="en-US" sz="2400" dirty="0"/>
              <a:t>: this is a senior academic (usually head of department, or head of institute) who will provide assurances that the institution is willing to host you and is a suitable place to undertake the project you are proposing. </a:t>
            </a:r>
          </a:p>
          <a:p>
            <a:r>
              <a:rPr lang="en-US" sz="2400" dirty="0"/>
              <a:t>Ensure at an early stage that your supervisor, sponsor and collaborators are able to confirm their contribution to the application.</a:t>
            </a:r>
            <a:endParaRPr lang="en-US" sz="3600" dirty="0"/>
          </a:p>
          <a:p>
            <a:pPr marL="457200" lvl="1" indent="0">
              <a:spcBef>
                <a:spcPts val="0"/>
              </a:spcBef>
              <a:spcAft>
                <a:spcPts val="1200"/>
              </a:spcAft>
              <a:buNone/>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1E75F24F-32B7-DC81-0D2D-E39CC76C0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415338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10000"/>
          </a:bodyPr>
          <a:lstStyle/>
          <a:p>
            <a:pPr marL="0" indent="0">
              <a:buNone/>
            </a:pPr>
            <a:r>
              <a:rPr lang="en-US" b="1" dirty="0"/>
              <a:t>Stage 2 application:</a:t>
            </a:r>
          </a:p>
          <a:p>
            <a:pPr marL="0" indent="0">
              <a:buNone/>
            </a:pPr>
            <a:r>
              <a:rPr lang="en-US" sz="2400" dirty="0"/>
              <a:t>Before you start</a:t>
            </a:r>
          </a:p>
          <a:p>
            <a:pPr marL="0" indent="0">
              <a:buNone/>
            </a:pPr>
            <a:r>
              <a:rPr lang="en-US" sz="2200" dirty="0"/>
              <a:t>Your </a:t>
            </a:r>
            <a:r>
              <a:rPr lang="en-US" sz="2200" b="1" u="sng" dirty="0"/>
              <a:t>UK host institution </a:t>
            </a:r>
            <a:r>
              <a:rPr lang="en-US" sz="2200" dirty="0"/>
              <a:t>must be one of the partners in the programme: </a:t>
            </a:r>
            <a:r>
              <a:rPr lang="en-US" sz="2200" b="1" dirty="0"/>
              <a:t>LSHTM, BSMS, KCL, QMUL</a:t>
            </a:r>
            <a:r>
              <a:rPr lang="en-US" sz="2200" dirty="0"/>
              <a:t> and </a:t>
            </a:r>
            <a:r>
              <a:rPr lang="en-US" sz="2200" b="1" dirty="0"/>
              <a:t>CSGUL. </a:t>
            </a:r>
          </a:p>
          <a:p>
            <a:pPr marL="0" indent="0">
              <a:buNone/>
            </a:pPr>
            <a:r>
              <a:rPr lang="en-US" sz="2200" dirty="0"/>
              <a:t>This is the institution where you will register your PhD and this institution will sponsor your PhD, administer your grant and make available the requisite training you need for your fellowship. </a:t>
            </a:r>
          </a:p>
          <a:p>
            <a:pPr marL="0" indent="0">
              <a:buNone/>
            </a:pPr>
            <a:r>
              <a:rPr lang="en-US" sz="2200" dirty="0"/>
              <a:t>You must have: </a:t>
            </a:r>
          </a:p>
          <a:p>
            <a:pPr marL="0" indent="0">
              <a:buNone/>
            </a:pPr>
            <a:r>
              <a:rPr lang="en-US" sz="2200" dirty="0"/>
              <a:t>• </a:t>
            </a:r>
            <a:r>
              <a:rPr lang="en-US" sz="2200" b="1" dirty="0"/>
              <a:t>A sponsor </a:t>
            </a:r>
            <a:r>
              <a:rPr lang="en-US" sz="2200" dirty="0"/>
              <a:t>who holds an established post (or an honorary academic appointment) at your sponsoring </a:t>
            </a:r>
            <a:r>
              <a:rPr lang="en-US" sz="2200" dirty="0" err="1"/>
              <a:t>organisation</a:t>
            </a:r>
            <a:r>
              <a:rPr lang="en-US" sz="2200" dirty="0"/>
              <a:t> and is committed to helping you achieve your career aspirations and guarantees the resources and locations. </a:t>
            </a:r>
          </a:p>
          <a:p>
            <a:pPr marL="0" indent="0">
              <a:buNone/>
            </a:pPr>
            <a:r>
              <a:rPr lang="en-US" sz="2200" dirty="0"/>
              <a:t>• </a:t>
            </a:r>
            <a:r>
              <a:rPr lang="en-US" sz="2200" b="1" dirty="0"/>
              <a:t>A supervisor </a:t>
            </a:r>
            <a:r>
              <a:rPr lang="en-US" sz="2200" dirty="0"/>
              <a:t>who will offer you advice about your application and scientific guidance throughout the fellowship. Your sponsor and supervisor must hold an employment contract with your host institution. </a:t>
            </a:r>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2C0D51D1-F74D-48ED-7F64-10E0A1534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79907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b="1" dirty="0"/>
              <a:t>Stage 2 application:</a:t>
            </a:r>
          </a:p>
          <a:p>
            <a:pPr marL="0" indent="0">
              <a:buNone/>
            </a:pPr>
            <a:r>
              <a:rPr lang="en-US" sz="2400" dirty="0"/>
              <a:t>Before you start</a:t>
            </a:r>
          </a:p>
          <a:p>
            <a:pPr marL="0" indent="0">
              <a:buNone/>
            </a:pPr>
            <a:r>
              <a:rPr lang="en-US" sz="2200" dirty="0"/>
              <a:t>Your </a:t>
            </a:r>
            <a:r>
              <a:rPr lang="en-US" sz="2200" b="1" u="sng" dirty="0"/>
              <a:t>African Partner Institution (API) </a:t>
            </a:r>
            <a:r>
              <a:rPr lang="en-US" sz="2200" dirty="0"/>
              <a:t>must be one of the </a:t>
            </a:r>
            <a:r>
              <a:rPr lang="en-US" sz="2200" dirty="0" err="1"/>
              <a:t>programme</a:t>
            </a:r>
            <a:r>
              <a:rPr lang="en-US" sz="2200" dirty="0"/>
              <a:t> partners: </a:t>
            </a:r>
          </a:p>
          <a:p>
            <a:pPr marL="0" indent="0">
              <a:buNone/>
            </a:pPr>
            <a:r>
              <a:rPr lang="en-US" sz="2200" dirty="0"/>
              <a:t>• MRC/UVRI &amp; LSHTM Uganda Research Unit, Uganda </a:t>
            </a:r>
          </a:p>
          <a:p>
            <a:pPr marL="0" indent="0">
              <a:buNone/>
            </a:pPr>
            <a:r>
              <a:rPr lang="en-US" sz="2200" dirty="0"/>
              <a:t>• MRC Gambia, The Gambia </a:t>
            </a:r>
          </a:p>
          <a:p>
            <a:pPr marL="0" indent="0">
              <a:buNone/>
            </a:pPr>
            <a:r>
              <a:rPr lang="en-US" sz="2200" dirty="0"/>
              <a:t>• Center for Innovative Drug Development and Therapeutic Trials for Africa (CDT-Africa), Addis Ababa University, Ethiopia </a:t>
            </a:r>
          </a:p>
          <a:p>
            <a:pPr marL="0" indent="0">
              <a:buNone/>
            </a:pPr>
            <a:r>
              <a:rPr lang="en-US" sz="2200" dirty="0"/>
              <a:t>• </a:t>
            </a:r>
            <a:r>
              <a:rPr lang="en-US" sz="2200" dirty="0" err="1"/>
              <a:t>Zambart</a:t>
            </a:r>
            <a:r>
              <a:rPr lang="en-US" sz="2200" dirty="0"/>
              <a:t>, Zambia </a:t>
            </a:r>
          </a:p>
          <a:p>
            <a:pPr marL="0" indent="0">
              <a:buNone/>
            </a:pPr>
            <a:r>
              <a:rPr lang="en-US" sz="2200" dirty="0"/>
              <a:t>• Biomedical Research and Training Institute, Zimbabwe </a:t>
            </a:r>
          </a:p>
          <a:p>
            <a:pPr marL="0" indent="0">
              <a:buNone/>
            </a:pPr>
            <a:r>
              <a:rPr lang="en-US" sz="2200" dirty="0"/>
              <a:t>• Zvitambo Institute for Maternal and Child Health Research, Zimbabwe </a:t>
            </a:r>
          </a:p>
          <a:p>
            <a:pPr marL="0" indent="0">
              <a:buNone/>
            </a:pPr>
            <a:r>
              <a:rPr lang="en-US" sz="2200" dirty="0"/>
              <a:t>This is the institution where you will be based when you are in Africa conducting your research. The institution will administer your overseas research costs and make available the requisite support you need to conduct your research. You must have a sponsor who holds an established post at the API who will guarantee the resources you need.</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17C57AD3-893A-DA2C-1E95-8214FDC48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2372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a:bodyPr>
          <a:lstStyle/>
          <a:p>
            <a:pPr marL="0" indent="0">
              <a:buNone/>
            </a:pPr>
            <a:r>
              <a:rPr lang="en-US" b="1" dirty="0"/>
              <a:t>Stage 2 application:</a:t>
            </a:r>
          </a:p>
          <a:p>
            <a:pPr marL="0" indent="0">
              <a:buNone/>
            </a:pPr>
            <a:endParaRPr lang="en-US" sz="2600" dirty="0"/>
          </a:p>
          <a:p>
            <a:pPr marL="0" indent="0">
              <a:spcBef>
                <a:spcPts val="0"/>
              </a:spcBef>
              <a:spcAft>
                <a:spcPts val="1200"/>
              </a:spcAft>
              <a:buNone/>
            </a:pPr>
            <a:r>
              <a:rPr lang="en-US" sz="2600" dirty="0"/>
              <a:t>Guidance</a:t>
            </a:r>
          </a:p>
          <a:p>
            <a:pPr lvl="1">
              <a:spcBef>
                <a:spcPts val="0"/>
              </a:spcBef>
              <a:spcAft>
                <a:spcPts val="1200"/>
              </a:spcAft>
            </a:pPr>
            <a:r>
              <a:rPr lang="en-US" sz="2600" dirty="0"/>
              <a:t>Stage 2 Guidance document</a:t>
            </a:r>
          </a:p>
          <a:p>
            <a:pPr lvl="1">
              <a:spcBef>
                <a:spcPts val="0"/>
              </a:spcBef>
              <a:spcAft>
                <a:spcPts val="1200"/>
              </a:spcAft>
            </a:pPr>
            <a:r>
              <a:rPr lang="en-US" sz="2600" dirty="0"/>
              <a:t>FAQs (on website)</a:t>
            </a:r>
          </a:p>
          <a:p>
            <a:pPr lvl="1">
              <a:spcBef>
                <a:spcPts val="0"/>
              </a:spcBef>
              <a:spcAft>
                <a:spcPts val="1200"/>
              </a:spcAft>
            </a:pPr>
            <a:r>
              <a:rPr lang="en-US" sz="2600" dirty="0"/>
              <a:t>UK institution and African partner institution support (supervisors, sponsors)</a:t>
            </a:r>
          </a:p>
          <a:p>
            <a:pPr lvl="1">
              <a:spcBef>
                <a:spcPts val="0"/>
              </a:spcBef>
              <a:spcAft>
                <a:spcPts val="1200"/>
              </a:spcAft>
            </a:pPr>
            <a:r>
              <a:rPr lang="en-US" sz="2600" dirty="0"/>
              <a:t>CREATE PhD Programme management support – </a:t>
            </a:r>
            <a:r>
              <a:rPr lang="en-US" sz="2600" dirty="0">
                <a:hlinkClick r:id="rId3"/>
              </a:rPr>
              <a:t>create-phd@lshtm.ac.uk</a:t>
            </a:r>
            <a:endParaRPr lang="en-US" sz="2600" dirty="0"/>
          </a:p>
          <a:p>
            <a:pPr lvl="2">
              <a:spcBef>
                <a:spcPts val="0"/>
              </a:spcBef>
              <a:spcAft>
                <a:spcPts val="1200"/>
              </a:spcAft>
            </a:pPr>
            <a:r>
              <a:rPr lang="en-US" sz="2200" dirty="0"/>
              <a:t>Budget guidance </a:t>
            </a:r>
          </a:p>
          <a:p>
            <a:pPr lvl="2">
              <a:spcBef>
                <a:spcPts val="0"/>
              </a:spcBef>
              <a:spcAft>
                <a:spcPts val="1200"/>
              </a:spcAft>
            </a:pPr>
            <a:r>
              <a:rPr lang="en-US" sz="2200" dirty="0"/>
              <a:t>Wellcome policy and regulations</a:t>
            </a:r>
          </a:p>
          <a:p>
            <a:pPr>
              <a:spcBef>
                <a:spcPts val="0"/>
              </a:spcBef>
              <a:spcAft>
                <a:spcPts val="1200"/>
              </a:spcAft>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49A72FC6-FEC3-7EB0-4801-B30BAA7EC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03962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Stage 2 application:</a:t>
            </a:r>
          </a:p>
          <a:p>
            <a:pPr marL="0" indent="0">
              <a:buNone/>
            </a:pPr>
            <a:endParaRPr lang="en-US" sz="2600" dirty="0"/>
          </a:p>
          <a:p>
            <a:pPr marL="0" indent="0">
              <a:spcBef>
                <a:spcPts val="0"/>
              </a:spcBef>
              <a:spcAft>
                <a:spcPts val="1200"/>
              </a:spcAft>
              <a:buNone/>
            </a:pPr>
            <a:r>
              <a:rPr lang="en-US" sz="8800" dirty="0"/>
              <a:t>Guidance</a:t>
            </a:r>
          </a:p>
          <a:p>
            <a:pPr lvl="1">
              <a:spcBef>
                <a:spcPts val="0"/>
              </a:spcBef>
              <a:spcAft>
                <a:spcPts val="1200"/>
              </a:spcAft>
            </a:pPr>
            <a:r>
              <a:rPr lang="en-US" sz="8800" dirty="0"/>
              <a:t>Programme Management Group (PMG) mentors – 1 UKI and 1 API</a:t>
            </a:r>
          </a:p>
          <a:p>
            <a:pPr lvl="2">
              <a:spcBef>
                <a:spcPts val="0"/>
              </a:spcBef>
              <a:spcAft>
                <a:spcPts val="1200"/>
              </a:spcAft>
            </a:pPr>
            <a:r>
              <a:rPr lang="en-US" sz="8800" dirty="0"/>
              <a:t>For the written application development – </a:t>
            </a:r>
          </a:p>
          <a:p>
            <a:pPr lvl="3">
              <a:spcBef>
                <a:spcPts val="0"/>
              </a:spcBef>
              <a:spcAft>
                <a:spcPts val="1200"/>
              </a:spcAft>
            </a:pPr>
            <a:r>
              <a:rPr lang="en-US" sz="8800" dirty="0"/>
              <a:t>The PMG mentor will help the candidate to identify appropriate UKI and API supervisors </a:t>
            </a:r>
          </a:p>
          <a:p>
            <a:pPr lvl="3">
              <a:spcBef>
                <a:spcPts val="0"/>
              </a:spcBef>
              <a:spcAft>
                <a:spcPts val="1200"/>
              </a:spcAft>
            </a:pPr>
            <a:r>
              <a:rPr lang="en-US" sz="8800" dirty="0"/>
              <a:t>The PMG mentor may be able to suggest specific individuals and/or other experts in the field that they are aware of who may serve as co-supervisors or provide further advice on the application. </a:t>
            </a:r>
          </a:p>
          <a:p>
            <a:pPr lvl="3">
              <a:spcBef>
                <a:spcPts val="0"/>
              </a:spcBef>
              <a:spcAft>
                <a:spcPts val="1200"/>
              </a:spcAft>
            </a:pPr>
            <a:r>
              <a:rPr lang="en-US" sz="8800" dirty="0"/>
              <a:t>Furthermore, the PMG mentor may offer the candidate a review of their Stage 2 project details document and/or budget.</a:t>
            </a:r>
          </a:p>
          <a:p>
            <a:pPr lvl="2">
              <a:spcBef>
                <a:spcPts val="0"/>
              </a:spcBef>
              <a:spcAft>
                <a:spcPts val="1200"/>
              </a:spcAft>
            </a:pPr>
            <a:r>
              <a:rPr lang="en-US" sz="8800" dirty="0"/>
              <a:t>For the interviews – </a:t>
            </a:r>
          </a:p>
          <a:p>
            <a:pPr lvl="3">
              <a:spcBef>
                <a:spcPts val="0"/>
              </a:spcBef>
              <a:spcAft>
                <a:spcPts val="1200"/>
              </a:spcAft>
            </a:pPr>
            <a:r>
              <a:rPr lang="en-US" sz="8800" dirty="0"/>
              <a:t>The PMG mentor may offer to provide a mock interview themselves, if this is feasible.</a:t>
            </a:r>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E70A4B9B-E3E7-A192-ED00-11E61DE66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35271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551584" y="1177131"/>
            <a:ext cx="10515600" cy="4351338"/>
          </a:xfrm>
        </p:spPr>
        <p:txBody>
          <a:bodyPr>
            <a:normAutofit fontScale="92500" lnSpcReduction="20000"/>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600" b="1" dirty="0"/>
              <a:t>1. Project details form</a:t>
            </a:r>
          </a:p>
          <a:p>
            <a:pPr marL="0" indent="0">
              <a:spcBef>
                <a:spcPts val="0"/>
              </a:spcBef>
              <a:spcAft>
                <a:spcPts val="1200"/>
              </a:spcAft>
              <a:buNone/>
            </a:pPr>
            <a:r>
              <a:rPr lang="en-US" sz="2200" dirty="0"/>
              <a:t>Completion of:</a:t>
            </a:r>
          </a:p>
          <a:p>
            <a:pPr>
              <a:spcBef>
                <a:spcPts val="0"/>
              </a:spcBef>
              <a:spcAft>
                <a:spcPts val="1200"/>
              </a:spcAft>
              <a:buFontTx/>
              <a:buChar char="-"/>
            </a:pPr>
            <a:r>
              <a:rPr lang="en-US" sz="2200" dirty="0"/>
              <a:t>Institutional details</a:t>
            </a:r>
          </a:p>
          <a:p>
            <a:pPr>
              <a:spcBef>
                <a:spcPts val="0"/>
              </a:spcBef>
              <a:spcAft>
                <a:spcPts val="1200"/>
              </a:spcAft>
              <a:buFontTx/>
              <a:buChar char="-"/>
            </a:pPr>
            <a:r>
              <a:rPr lang="en-US" sz="2200" dirty="0"/>
              <a:t>Supervisor and sponsor</a:t>
            </a:r>
          </a:p>
          <a:p>
            <a:pPr>
              <a:spcBef>
                <a:spcPts val="0"/>
              </a:spcBef>
              <a:spcAft>
                <a:spcPts val="1200"/>
              </a:spcAft>
              <a:buFontTx/>
              <a:buChar char="-"/>
            </a:pPr>
            <a:r>
              <a:rPr lang="en-US" sz="2200" dirty="0"/>
              <a:t>Clinical status and duties</a:t>
            </a:r>
          </a:p>
          <a:p>
            <a:pPr>
              <a:spcBef>
                <a:spcPts val="0"/>
              </a:spcBef>
              <a:spcAft>
                <a:spcPts val="1200"/>
              </a:spcAft>
              <a:buFontTx/>
              <a:buChar char="-"/>
            </a:pPr>
            <a:r>
              <a:rPr lang="en-US" sz="2200" dirty="0"/>
              <a:t>Research training</a:t>
            </a:r>
          </a:p>
          <a:p>
            <a:pPr>
              <a:spcBef>
                <a:spcPts val="0"/>
              </a:spcBef>
              <a:spcAft>
                <a:spcPts val="1200"/>
              </a:spcAft>
              <a:buFontTx/>
              <a:buChar char="-"/>
            </a:pPr>
            <a:r>
              <a:rPr lang="en-US" sz="2200" dirty="0"/>
              <a:t>Research supervision</a:t>
            </a:r>
          </a:p>
          <a:p>
            <a:pPr lvl="1">
              <a:spcBef>
                <a:spcPts val="0"/>
              </a:spcBef>
              <a:spcAft>
                <a:spcPts val="1200"/>
              </a:spcAft>
              <a:buFontTx/>
              <a:buChar char="-"/>
            </a:pPr>
            <a:r>
              <a:rPr lang="en-US" sz="1800" dirty="0"/>
              <a:t>Supervisory plan</a:t>
            </a:r>
          </a:p>
          <a:p>
            <a:pPr lvl="1">
              <a:spcBef>
                <a:spcPts val="0"/>
              </a:spcBef>
              <a:spcAft>
                <a:spcPts val="1200"/>
              </a:spcAft>
              <a:buFontTx/>
              <a:buChar char="-"/>
            </a:pPr>
            <a:r>
              <a:rPr lang="en-US" sz="1800" dirty="0"/>
              <a:t>Supervisor training</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1C2A77C1-8F78-4167-862C-4380B37B3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50390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551584" y="1177131"/>
            <a:ext cx="10515600" cy="4351338"/>
          </a:xfrm>
        </p:spPr>
        <p:txBody>
          <a:bodyPr>
            <a:normAutofit/>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600" b="1" dirty="0"/>
              <a:t>1. Project details form</a:t>
            </a:r>
          </a:p>
          <a:p>
            <a:pPr marL="0" indent="0">
              <a:spcBef>
                <a:spcPts val="0"/>
              </a:spcBef>
              <a:spcAft>
                <a:spcPts val="1200"/>
              </a:spcAft>
              <a:buNone/>
            </a:pPr>
            <a:r>
              <a:rPr lang="en-US" sz="2200" dirty="0"/>
              <a:t>Completion of:</a:t>
            </a:r>
          </a:p>
          <a:p>
            <a:pPr>
              <a:spcBef>
                <a:spcPts val="0"/>
              </a:spcBef>
              <a:spcAft>
                <a:spcPts val="1200"/>
              </a:spcAft>
            </a:pPr>
            <a:r>
              <a:rPr lang="en-US" sz="2200" dirty="0"/>
              <a:t>Research proposal</a:t>
            </a:r>
          </a:p>
          <a:p>
            <a:pPr>
              <a:spcBef>
                <a:spcPts val="0"/>
              </a:spcBef>
              <a:spcAft>
                <a:spcPts val="1200"/>
              </a:spcAft>
            </a:pPr>
            <a:r>
              <a:rPr lang="en-US" sz="2200" dirty="0"/>
              <a:t>Public engagement</a:t>
            </a:r>
          </a:p>
          <a:p>
            <a:pPr>
              <a:spcBef>
                <a:spcPts val="0"/>
              </a:spcBef>
              <a:spcAft>
                <a:spcPts val="1200"/>
              </a:spcAft>
            </a:pPr>
            <a:r>
              <a:rPr lang="en-US" sz="2200" dirty="0"/>
              <a:t>Impact</a:t>
            </a:r>
          </a:p>
          <a:p>
            <a:pPr>
              <a:spcBef>
                <a:spcPts val="0"/>
              </a:spcBef>
              <a:spcAft>
                <a:spcPts val="1200"/>
              </a:spcAft>
            </a:pPr>
            <a:r>
              <a:rPr lang="en-US" sz="2200" dirty="0"/>
              <a:t>Collaborators</a:t>
            </a:r>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9AAD76BA-AEB6-C5FF-119E-B815E0454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52616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lgn="l">
              <a:buNone/>
            </a:pPr>
            <a:endParaRPr lang="en-US" b="0" i="0" dirty="0">
              <a:solidFill>
                <a:srgbClr val="232333"/>
              </a:solidFill>
              <a:effectLst/>
              <a:latin typeface="Lato" panose="020F0502020204030203" pitchFamily="34" charset="0"/>
            </a:endParaRPr>
          </a:p>
          <a:p>
            <a:pPr marL="0" indent="0" algn="l">
              <a:buNone/>
            </a:pPr>
            <a:endParaRPr lang="en-US" b="0" i="0" dirty="0">
              <a:solidFill>
                <a:srgbClr val="232333"/>
              </a:solidFill>
              <a:effectLst/>
              <a:latin typeface="Lato" panose="020F0502020204030203" pitchFamily="34" charset="0"/>
            </a:endParaRPr>
          </a:p>
          <a:p>
            <a:pPr marL="0" indent="0" algn="l">
              <a:buNone/>
            </a:pPr>
            <a:r>
              <a:rPr lang="en-US" b="1" i="0" dirty="0">
                <a:solidFill>
                  <a:srgbClr val="232333"/>
                </a:solidFill>
                <a:effectLst/>
                <a:latin typeface="Lato" panose="020F0502020204030203" pitchFamily="34" charset="0"/>
              </a:rPr>
              <a:t>CREATE PhD Stage 2 UK fellowship Applications</a:t>
            </a:r>
          </a:p>
          <a:p>
            <a:pPr marL="0" indent="0" algn="l">
              <a:buNone/>
            </a:pPr>
            <a:r>
              <a:rPr lang="en-US" b="1" dirty="0">
                <a:solidFill>
                  <a:srgbClr val="232333"/>
                </a:solidFill>
                <a:latin typeface="Lato" panose="020F0502020204030203" pitchFamily="34" charset="0"/>
              </a:rPr>
              <a:t>Webinar</a:t>
            </a:r>
            <a:endParaRPr lang="en-US" b="1" i="0" dirty="0">
              <a:solidFill>
                <a:srgbClr val="232333"/>
              </a:solidFill>
              <a:effectLst/>
              <a:latin typeface="Lato" panose="020F0502020204030203" pitchFamily="34" charset="0"/>
            </a:endParaRPr>
          </a:p>
          <a:p>
            <a:pPr marL="0" indent="0" algn="l">
              <a:buNone/>
            </a:pPr>
            <a:r>
              <a:rPr lang="en-US" dirty="0">
                <a:solidFill>
                  <a:srgbClr val="232333"/>
                </a:solidFill>
                <a:latin typeface="Lato" panose="020F0502020204030203" pitchFamily="34" charset="0"/>
              </a:rPr>
              <a:t>Friday 7th February 2025</a:t>
            </a:r>
          </a:p>
          <a:p>
            <a:pPr marL="0" indent="0" algn="l">
              <a:buNone/>
            </a:pPr>
            <a:r>
              <a:rPr lang="en-US" b="0" i="0" dirty="0">
                <a:solidFill>
                  <a:srgbClr val="232333"/>
                </a:solidFill>
                <a:effectLst/>
                <a:latin typeface="Lato" panose="020F0502020204030203" pitchFamily="34" charset="0"/>
              </a:rPr>
              <a:t>13:00-14:00 GMT</a:t>
            </a:r>
          </a:p>
          <a:p>
            <a:pPr marL="0" indent="0">
              <a:buNone/>
            </a:pPr>
            <a:endParaRPr lang="en-GB" dirty="0"/>
          </a:p>
        </p:txBody>
      </p:sp>
      <p:pic>
        <p:nvPicPr>
          <p:cNvPr id="2" name="Picture 1">
            <a:extLst>
              <a:ext uri="{FF2B5EF4-FFF2-40B4-BE49-F238E27FC236}">
                <a16:creationId xmlns:a16="http://schemas.microsoft.com/office/drawing/2014/main" id="{4AD78FD1-5B13-2EF8-68F2-0F32AB4B6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5282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551584" y="1177131"/>
            <a:ext cx="10515600" cy="4351338"/>
          </a:xfrm>
        </p:spPr>
        <p:txBody>
          <a:bodyPr>
            <a:normAutofit/>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600" b="1" dirty="0"/>
              <a:t>1. Project details form</a:t>
            </a:r>
          </a:p>
          <a:p>
            <a:pPr>
              <a:spcBef>
                <a:spcPts val="0"/>
              </a:spcBef>
              <a:spcAft>
                <a:spcPts val="1200"/>
              </a:spcAft>
            </a:pPr>
            <a:r>
              <a:rPr lang="en-US" sz="2200" dirty="0"/>
              <a:t>Research focus</a:t>
            </a:r>
            <a:endParaRPr lang="en-US" sz="1800" dirty="0"/>
          </a:p>
          <a:p>
            <a:pPr lvl="2">
              <a:spcBef>
                <a:spcPts val="0"/>
              </a:spcBef>
              <a:spcAft>
                <a:spcPts val="1200"/>
              </a:spcAft>
            </a:pPr>
            <a:r>
              <a:rPr lang="en-US" sz="1800" dirty="0"/>
              <a:t>The area of research should focus on health and be of relevance to Africa.</a:t>
            </a:r>
          </a:p>
          <a:p>
            <a:pPr lvl="2">
              <a:spcBef>
                <a:spcPts val="0"/>
              </a:spcBef>
              <a:spcAft>
                <a:spcPts val="1200"/>
              </a:spcAft>
            </a:pPr>
            <a:r>
              <a:rPr lang="en-US" sz="1800" dirty="0"/>
              <a:t>We particularly encourage interdisciplinary projects (rather than exclusively biomedical)</a:t>
            </a:r>
          </a:p>
          <a:p>
            <a:pPr>
              <a:spcBef>
                <a:spcPts val="0"/>
              </a:spcBef>
              <a:spcAft>
                <a:spcPts val="1200"/>
              </a:spcAft>
            </a:pPr>
            <a:r>
              <a:rPr lang="en-US" sz="2200" dirty="0"/>
              <a:t>You should have an appropriate supervisory team to support such a project. </a:t>
            </a:r>
          </a:p>
          <a:p>
            <a:pPr>
              <a:spcBef>
                <a:spcPts val="0"/>
              </a:spcBef>
              <a:spcAft>
                <a:spcPts val="1200"/>
              </a:spcAft>
            </a:pPr>
            <a:r>
              <a:rPr lang="en-US" sz="2200" dirty="0"/>
              <a:t>Indicate the broader aspects around research e.g. engagement and impact</a:t>
            </a:r>
          </a:p>
          <a:p>
            <a:pPr>
              <a:spcBef>
                <a:spcPts val="0"/>
              </a:spcBef>
              <a:spcAft>
                <a:spcPts val="1200"/>
              </a:spcAft>
            </a:pPr>
            <a:r>
              <a:rPr lang="en-US" sz="2200" dirty="0"/>
              <a:t>Provide substantiation for the research training to be undertaken</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91C04F76-5008-91F3-E770-8BF7371B5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51829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627784" y="1253331"/>
            <a:ext cx="10515600" cy="4351338"/>
          </a:xfrm>
        </p:spPr>
        <p:txBody>
          <a:bodyPr>
            <a:normAutofit fontScale="40000" lnSpcReduction="20000"/>
          </a:bodyPr>
          <a:lstStyle/>
          <a:p>
            <a:pPr marL="0" indent="0">
              <a:buNone/>
            </a:pPr>
            <a:r>
              <a:rPr lang="en-US" sz="5900" b="1" dirty="0"/>
              <a:t>Stage 2 application submission:</a:t>
            </a:r>
          </a:p>
          <a:p>
            <a:pPr marL="0" indent="0">
              <a:buNone/>
            </a:pPr>
            <a:endParaRPr lang="en-US" sz="2600" dirty="0"/>
          </a:p>
          <a:p>
            <a:pPr marL="0" indent="0">
              <a:spcBef>
                <a:spcPts val="0"/>
              </a:spcBef>
              <a:spcAft>
                <a:spcPts val="1200"/>
              </a:spcAft>
              <a:buNone/>
            </a:pPr>
            <a:r>
              <a:rPr lang="en-US" sz="5500" b="1" dirty="0"/>
              <a:t>2. Budget</a:t>
            </a:r>
          </a:p>
          <a:p>
            <a:pPr>
              <a:spcBef>
                <a:spcPts val="0"/>
              </a:spcBef>
              <a:spcAft>
                <a:spcPts val="1200"/>
              </a:spcAft>
            </a:pPr>
            <a:r>
              <a:rPr lang="en-US" sz="4000" dirty="0"/>
              <a:t>The fellowship will provide a </a:t>
            </a:r>
            <a:r>
              <a:rPr lang="en-US" sz="4000" b="1" dirty="0"/>
              <a:t>full salary, research costs </a:t>
            </a:r>
            <a:r>
              <a:rPr lang="en-US" sz="4000" dirty="0"/>
              <a:t>and </a:t>
            </a:r>
            <a:r>
              <a:rPr lang="en-US" sz="4000" b="1" dirty="0"/>
              <a:t>overseas allowances </a:t>
            </a:r>
            <a:r>
              <a:rPr lang="en-US" sz="4000" dirty="0"/>
              <a:t>for when you are based at the API</a:t>
            </a:r>
          </a:p>
          <a:p>
            <a:pPr>
              <a:spcBef>
                <a:spcPts val="0"/>
              </a:spcBef>
              <a:spcAft>
                <a:spcPts val="1200"/>
              </a:spcAft>
            </a:pPr>
            <a:r>
              <a:rPr lang="en-US" sz="4000" dirty="0"/>
              <a:t>Please consult your </a:t>
            </a:r>
            <a:r>
              <a:rPr lang="en-US" sz="4000" b="1" dirty="0"/>
              <a:t>UK host institution administrator </a:t>
            </a:r>
            <a:r>
              <a:rPr lang="en-US" sz="4000" dirty="0"/>
              <a:t>for advice re: PhD fees and costing your salary and allowances. The cost of full study fees should be included in your budget. The </a:t>
            </a:r>
            <a:r>
              <a:rPr lang="en-US" sz="4000" b="1" dirty="0"/>
              <a:t>CREATE PhD Programme Manager </a:t>
            </a:r>
            <a:r>
              <a:rPr lang="en-US" sz="4000" dirty="0"/>
              <a:t>can also provide you with support re: preparing the budget. </a:t>
            </a:r>
          </a:p>
          <a:p>
            <a:pPr>
              <a:spcBef>
                <a:spcPts val="0"/>
              </a:spcBef>
              <a:spcAft>
                <a:spcPts val="1200"/>
              </a:spcAft>
            </a:pPr>
            <a:r>
              <a:rPr lang="en-US" sz="4000" dirty="0"/>
              <a:t>Guidance about allowable costs is provided in the Stage 2 Guidance document, including breakdown of costs for:</a:t>
            </a:r>
          </a:p>
          <a:p>
            <a:pPr lvl="1">
              <a:spcBef>
                <a:spcPts val="0"/>
              </a:spcBef>
              <a:spcAft>
                <a:spcPts val="1200"/>
              </a:spcAft>
            </a:pPr>
            <a:r>
              <a:rPr lang="en-US" sz="4000" dirty="0"/>
              <a:t>1. Fellow’s salary </a:t>
            </a:r>
          </a:p>
          <a:p>
            <a:pPr lvl="1">
              <a:spcBef>
                <a:spcPts val="0"/>
              </a:spcBef>
              <a:spcAft>
                <a:spcPts val="1200"/>
              </a:spcAft>
            </a:pPr>
            <a:r>
              <a:rPr lang="en-US" sz="4000" dirty="0"/>
              <a:t>2. Home rate PhD tuition fees</a:t>
            </a:r>
          </a:p>
          <a:p>
            <a:pPr lvl="1">
              <a:spcBef>
                <a:spcPts val="0"/>
              </a:spcBef>
              <a:spcAft>
                <a:spcPts val="1200"/>
              </a:spcAft>
            </a:pPr>
            <a:r>
              <a:rPr lang="en-US" sz="4000" dirty="0"/>
              <a:t>3. Overseas allowances </a:t>
            </a:r>
          </a:p>
          <a:p>
            <a:pPr lvl="1">
              <a:spcBef>
                <a:spcPts val="0"/>
              </a:spcBef>
              <a:spcAft>
                <a:spcPts val="1200"/>
              </a:spcAft>
            </a:pPr>
            <a:r>
              <a:rPr lang="en-US" sz="4000" dirty="0"/>
              <a:t>4. Research expenses </a:t>
            </a:r>
          </a:p>
          <a:p>
            <a:pPr lvl="1">
              <a:spcBef>
                <a:spcPts val="0"/>
              </a:spcBef>
              <a:spcAft>
                <a:spcPts val="1200"/>
              </a:spcAft>
            </a:pPr>
            <a:r>
              <a:rPr lang="en-US" sz="4000" dirty="0"/>
              <a:t>5. Travel costs (including collaborative travel) </a:t>
            </a:r>
          </a:p>
          <a:p>
            <a:pPr lvl="1">
              <a:spcBef>
                <a:spcPts val="0"/>
              </a:spcBef>
              <a:spcAft>
                <a:spcPts val="1200"/>
              </a:spcAft>
            </a:pPr>
            <a:r>
              <a:rPr lang="en-US" sz="4000" dirty="0"/>
              <a:t>6. Training costs</a:t>
            </a:r>
          </a:p>
          <a:p>
            <a:pPr>
              <a:spcBef>
                <a:spcPts val="0"/>
              </a:spcBef>
              <a:spcAft>
                <a:spcPts val="1200"/>
              </a:spcAft>
            </a:pPr>
            <a:endParaRPr lang="en-US" sz="4000" dirty="0"/>
          </a:p>
          <a:p>
            <a:pPr>
              <a:spcBef>
                <a:spcPts val="0"/>
              </a:spcBef>
              <a:spcAft>
                <a:spcPts val="1200"/>
              </a:spcAft>
            </a:pPr>
            <a:endParaRPr lang="en-US" sz="4000" dirty="0"/>
          </a:p>
          <a:p>
            <a:pPr marL="0" indent="0">
              <a:buNone/>
            </a:pPr>
            <a:endParaRPr lang="en-GB" dirty="0"/>
          </a:p>
        </p:txBody>
      </p:sp>
      <p:pic>
        <p:nvPicPr>
          <p:cNvPr id="2" name="Picture 1">
            <a:extLst>
              <a:ext uri="{FF2B5EF4-FFF2-40B4-BE49-F238E27FC236}">
                <a16:creationId xmlns:a16="http://schemas.microsoft.com/office/drawing/2014/main" id="{3A700F89-B680-780F-64F2-EA61C98B8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17036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675409" y="1253331"/>
            <a:ext cx="10515600" cy="4351338"/>
          </a:xfrm>
        </p:spPr>
        <p:txBody>
          <a:bodyPr>
            <a:normAutofit/>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200" b="1" dirty="0"/>
              <a:t>2. Budget</a:t>
            </a:r>
          </a:p>
          <a:p>
            <a:pPr>
              <a:spcBef>
                <a:spcPts val="0"/>
              </a:spcBef>
              <a:spcAft>
                <a:spcPts val="1200"/>
              </a:spcAft>
            </a:pPr>
            <a:r>
              <a:rPr lang="en-GB" sz="2200" b="1" dirty="0">
                <a:solidFill>
                  <a:srgbClr val="000000"/>
                </a:solidFill>
                <a:effectLst/>
                <a:ea typeface="Arial" panose="020B0604020202020204" pitchFamily="34" charset="0"/>
              </a:rPr>
              <a:t>Salaries</a:t>
            </a:r>
            <a:r>
              <a:rPr lang="en-GB" sz="2200" dirty="0">
                <a:solidFill>
                  <a:srgbClr val="000000"/>
                </a:solidFill>
                <a:effectLst/>
                <a:ea typeface="Arial" panose="020B0604020202020204" pitchFamily="34" charset="0"/>
              </a:rPr>
              <a:t> should be requested according to experience on the appropriate salary scale, including London weighting if relevant. If questions or issues arise, this should be discussed individually with the CREATE PhD Programme Manager.</a:t>
            </a:r>
            <a:endParaRPr lang="en-US" sz="2200" dirty="0"/>
          </a:p>
          <a:p>
            <a:pPr>
              <a:spcBef>
                <a:spcPts val="0"/>
              </a:spcBef>
              <a:spcAft>
                <a:spcPts val="1200"/>
              </a:spcAft>
            </a:pPr>
            <a:r>
              <a:rPr lang="en-US" sz="2200" dirty="0"/>
              <a:t>Justification of costs may need to be provided, if questions arise during the assessment by external panel. You may need to provide assurances from your host UK institution that the budget has been fully costed and approved, with relevant signatures from your head of faculty/institute (or equivalent) and research management office/operations team.</a:t>
            </a:r>
          </a:p>
          <a:p>
            <a:pPr>
              <a:spcBef>
                <a:spcPts val="0"/>
              </a:spcBef>
              <a:spcAft>
                <a:spcPts val="1200"/>
              </a:spcAft>
            </a:pPr>
            <a:endParaRPr lang="en-US" sz="2600" dirty="0"/>
          </a:p>
          <a:p>
            <a:pPr>
              <a:spcBef>
                <a:spcPts val="0"/>
              </a:spcBef>
              <a:spcAft>
                <a:spcPts val="1200"/>
              </a:spcAft>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D6BB1B5F-C0BA-0383-CBDA-4F6A421CC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05981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51609" y="1158081"/>
            <a:ext cx="10515600" cy="4351338"/>
          </a:xfrm>
        </p:spPr>
        <p:txBody>
          <a:bodyPr>
            <a:normAutofit fontScale="70000" lnSpcReduction="20000"/>
          </a:bodyPr>
          <a:lstStyle/>
          <a:p>
            <a:pPr marL="0" indent="0">
              <a:buNone/>
            </a:pPr>
            <a:r>
              <a:rPr lang="en-US" sz="3300" b="1" dirty="0"/>
              <a:t>Stage 2 application submission:</a:t>
            </a:r>
          </a:p>
          <a:p>
            <a:pPr marL="0" indent="0">
              <a:buNone/>
            </a:pPr>
            <a:endParaRPr lang="en-US" sz="2600" b="1" dirty="0"/>
          </a:p>
          <a:p>
            <a:pPr marL="0" indent="0">
              <a:spcBef>
                <a:spcPts val="0"/>
              </a:spcBef>
              <a:spcAft>
                <a:spcPts val="1200"/>
              </a:spcAft>
              <a:buNone/>
            </a:pPr>
            <a:r>
              <a:rPr lang="en-US" sz="2600" b="1" dirty="0"/>
              <a:t>3. Institutional </a:t>
            </a:r>
            <a:r>
              <a:rPr lang="en-US" sz="2600" b="1" dirty="0" err="1"/>
              <a:t>authorisation</a:t>
            </a:r>
            <a:r>
              <a:rPr lang="en-US" sz="2600" b="1" dirty="0"/>
              <a:t> form</a:t>
            </a:r>
          </a:p>
          <a:p>
            <a:pPr>
              <a:spcBef>
                <a:spcPts val="0"/>
              </a:spcBef>
              <a:spcAft>
                <a:spcPts val="1200"/>
              </a:spcAft>
            </a:pPr>
            <a:r>
              <a:rPr lang="en-US" sz="2400" dirty="0"/>
              <a:t>You will register your PhD at one of the UK institutions (UKI - your host institution). </a:t>
            </a:r>
          </a:p>
          <a:p>
            <a:pPr>
              <a:spcBef>
                <a:spcPts val="0"/>
              </a:spcBef>
              <a:spcAft>
                <a:spcPts val="1200"/>
              </a:spcAft>
            </a:pPr>
            <a:r>
              <a:rPr lang="en-US" sz="2400" dirty="0"/>
              <a:t>You are expected to spend at least 12 and up to 18 months of your PhD based at one of the African Partner Institutions (APIs) from where you will conduct your research.</a:t>
            </a:r>
          </a:p>
          <a:p>
            <a:pPr>
              <a:spcBef>
                <a:spcPts val="0"/>
              </a:spcBef>
              <a:spcAft>
                <a:spcPts val="1200"/>
              </a:spcAft>
            </a:pPr>
            <a:r>
              <a:rPr lang="en-US" sz="2400" dirty="0"/>
              <a:t>The institutional </a:t>
            </a:r>
            <a:r>
              <a:rPr lang="en-US" sz="2400" dirty="0" err="1"/>
              <a:t>authorisation</a:t>
            </a:r>
            <a:r>
              <a:rPr lang="en-US" sz="2400" dirty="0"/>
              <a:t> form ensures your application and budget are </a:t>
            </a:r>
            <a:r>
              <a:rPr lang="en-US" sz="2400" dirty="0" err="1"/>
              <a:t>authorised</a:t>
            </a:r>
            <a:r>
              <a:rPr lang="en-US" sz="2400" dirty="0"/>
              <a:t> by both the proposed UKI and API before submission</a:t>
            </a:r>
          </a:p>
          <a:p>
            <a:r>
              <a:rPr lang="en-US" sz="2400" dirty="0"/>
              <a:t>This form is signed by your </a:t>
            </a:r>
            <a:r>
              <a:rPr lang="en-US" sz="2400" b="1" dirty="0"/>
              <a:t>UKI sponsor and API sponsor </a:t>
            </a:r>
            <a:r>
              <a:rPr lang="en-US" sz="2400" dirty="0"/>
              <a:t>- </a:t>
            </a:r>
            <a:r>
              <a:rPr lang="en-GB" sz="2400" dirty="0">
                <a:effectLst/>
                <a:latin typeface="Calibri" panose="020F0502020204030204" pitchFamily="34" charset="0"/>
                <a:ea typeface="Calibri" panose="020F0502020204030204" pitchFamily="34" charset="0"/>
              </a:rPr>
              <a:t> both must be from the institutions where you are formally based</a:t>
            </a:r>
          </a:p>
          <a:p>
            <a:r>
              <a:rPr lang="en-GB" sz="2400" dirty="0">
                <a:effectLst/>
                <a:latin typeface="Calibri" panose="020F0502020204030204" pitchFamily="34" charset="0"/>
                <a:ea typeface="Calibri" panose="020F0502020204030204" pitchFamily="34" charset="0"/>
              </a:rPr>
              <a:t>A sponsor’s role is to guarantee you the facilities, training, space etc at the partner institution and therefore it is usually a senior member of the institution. They may or may not necessarily be involved in the research (unlike the supervisor) but can serve as a guarantor.</a:t>
            </a:r>
          </a:p>
          <a:p>
            <a:r>
              <a:rPr lang="en-GB" sz="2400" b="1" u="sng" dirty="0">
                <a:latin typeface="Calibri" panose="020F0502020204030204" pitchFamily="34" charset="0"/>
              </a:rPr>
              <a:t>Ensure you have checked the timelines and internal institutional requirements for your UKI and API </a:t>
            </a:r>
            <a:r>
              <a:rPr lang="en-GB" sz="2400" dirty="0">
                <a:latin typeface="Calibri" panose="020F0502020204030204" pitchFamily="34" charset="0"/>
              </a:rPr>
              <a:t>for e.g. internal research finance sign-off. Some institutions require a</a:t>
            </a:r>
            <a:r>
              <a:rPr lang="en-US" sz="2400" dirty="0">
                <a:latin typeface="Calibri" panose="020F0502020204030204" pitchFamily="34" charset="0"/>
              </a:rPr>
              <a:t>n ‘intention to bid for funding’ or ‘notification of funding’ application. This will be in a local format required by your institution.</a:t>
            </a:r>
            <a:endParaRPr lang="en-US" sz="2400" dirty="0"/>
          </a:p>
          <a:p>
            <a:pPr>
              <a:spcBef>
                <a:spcPts val="0"/>
              </a:spcBef>
              <a:spcAft>
                <a:spcPts val="1200"/>
              </a:spcAft>
            </a:pPr>
            <a:endParaRPr lang="en-US" sz="2600" dirty="0"/>
          </a:p>
          <a:p>
            <a:pPr>
              <a:spcBef>
                <a:spcPts val="0"/>
              </a:spcBef>
              <a:spcAft>
                <a:spcPts val="1200"/>
              </a:spcAft>
            </a:pPr>
            <a:endParaRPr lang="en-US" sz="2600" dirty="0"/>
          </a:p>
          <a:p>
            <a:pPr>
              <a:spcBef>
                <a:spcPts val="0"/>
              </a:spcBef>
              <a:spcAft>
                <a:spcPts val="1200"/>
              </a:spcAft>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9D145FF1-9BA2-B3C2-88CB-3F1BC43D6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78113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sz="3000" b="1" dirty="0"/>
              <a:t>Assessment of written application by external review panel:</a:t>
            </a:r>
          </a:p>
          <a:p>
            <a:pPr marL="0" indent="0">
              <a:buNone/>
            </a:pPr>
            <a:endParaRPr lang="en-US" sz="2400" dirty="0"/>
          </a:p>
          <a:p>
            <a:pPr marL="0" indent="0">
              <a:buNone/>
            </a:pPr>
            <a:r>
              <a:rPr lang="en-US" sz="2400" dirty="0"/>
              <a:t>Broadly, the external review panel’s assessment will look at:</a:t>
            </a:r>
          </a:p>
          <a:p>
            <a:pPr marL="0" indent="0">
              <a:buNone/>
            </a:pPr>
            <a:endParaRPr lang="en-US" sz="2400" dirty="0"/>
          </a:p>
          <a:p>
            <a:pPr>
              <a:spcBef>
                <a:spcPts val="0"/>
              </a:spcBef>
              <a:spcAft>
                <a:spcPts val="1200"/>
              </a:spcAft>
            </a:pPr>
            <a:r>
              <a:rPr lang="en-US" sz="2400" dirty="0"/>
              <a:t>Track record and aptitude for a career as a clinical academic</a:t>
            </a:r>
          </a:p>
          <a:p>
            <a:pPr>
              <a:spcBef>
                <a:spcPts val="0"/>
              </a:spcBef>
              <a:spcAft>
                <a:spcPts val="1200"/>
              </a:spcAft>
            </a:pPr>
            <a:r>
              <a:rPr lang="en-US" sz="2400" dirty="0"/>
              <a:t>The scientific merit, feasibility and potential impact of your proposed project</a:t>
            </a:r>
          </a:p>
          <a:p>
            <a:pPr>
              <a:spcBef>
                <a:spcPts val="0"/>
              </a:spcBef>
              <a:spcAft>
                <a:spcPts val="1200"/>
              </a:spcAft>
            </a:pPr>
            <a:r>
              <a:rPr lang="en-US" sz="2400" dirty="0"/>
              <a:t>Plans for research training</a:t>
            </a:r>
          </a:p>
          <a:p>
            <a:pPr>
              <a:spcBef>
                <a:spcPts val="0"/>
              </a:spcBef>
              <a:spcAft>
                <a:spcPts val="1200"/>
              </a:spcAft>
            </a:pPr>
            <a:r>
              <a:rPr lang="en-US" sz="2400" dirty="0"/>
              <a:t>Suitability of your sponsor, supervisor and training environment</a:t>
            </a:r>
          </a:p>
          <a:p>
            <a:pPr marL="0" indent="0">
              <a:spcBef>
                <a:spcPts val="0"/>
              </a:spcBef>
              <a:spcAft>
                <a:spcPts val="1200"/>
              </a:spcAft>
              <a:buNone/>
            </a:pPr>
            <a:endParaRPr lang="en-US" sz="2400" dirty="0"/>
          </a:p>
          <a:p>
            <a:pPr marL="0" indent="0">
              <a:spcBef>
                <a:spcPts val="0"/>
              </a:spcBef>
              <a:spcAft>
                <a:spcPts val="1200"/>
              </a:spcAft>
              <a:buNone/>
            </a:pPr>
            <a:r>
              <a:rPr lang="en-US" sz="2400" dirty="0"/>
              <a:t>The external review panel (up to 4 independent reviewers) score each written application against a schematic with 8 domains. </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D05412B9-8101-CF2E-B4D0-9F5A4DD6A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79554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t>Assessment of written application by external review panel:</a:t>
            </a:r>
          </a:p>
          <a:p>
            <a:pPr marL="0" indent="0">
              <a:buNone/>
            </a:pPr>
            <a:endParaRPr lang="en-US" sz="2200" dirty="0"/>
          </a:p>
          <a:p>
            <a:pPr>
              <a:buFont typeface="Wingdings" panose="05000000000000000000" pitchFamily="2" charset="2"/>
              <a:buChar char="ü"/>
            </a:pPr>
            <a:r>
              <a:rPr lang="en-GB" sz="2200" dirty="0">
                <a:effectLst/>
                <a:ea typeface="Times New Roman" panose="02020603050405020304" pitchFamily="18" charset="0"/>
              </a:rPr>
              <a:t>Importance of proposed research question to global health research</a:t>
            </a:r>
            <a:endParaRPr lang="en-US" sz="2200" dirty="0">
              <a:effectLst/>
              <a:ea typeface="Times New Roman" panose="02020603050405020304" pitchFamily="18" charset="0"/>
            </a:endParaRPr>
          </a:p>
          <a:p>
            <a:pPr>
              <a:buFont typeface="Wingdings" panose="05000000000000000000" pitchFamily="2" charset="2"/>
              <a:buChar char="ü"/>
            </a:pPr>
            <a:r>
              <a:rPr lang="en-US" sz="2200" dirty="0"/>
              <a:t>Clarity of research question / hypothesis</a:t>
            </a:r>
          </a:p>
          <a:p>
            <a:pPr>
              <a:buFont typeface="Wingdings" panose="05000000000000000000" pitchFamily="2" charset="2"/>
              <a:buChar char="ü"/>
            </a:pPr>
            <a:r>
              <a:rPr lang="en-GB" sz="2200" dirty="0">
                <a:effectLst/>
                <a:ea typeface="Times New Roman" panose="02020603050405020304" pitchFamily="18" charset="0"/>
              </a:rPr>
              <a:t>Appropriateness of research methods; justification and integration of disciplinary elements.</a:t>
            </a:r>
            <a:endParaRPr lang="en-US" sz="2200" dirty="0">
              <a:effectLst/>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Quality of research methods</a:t>
            </a:r>
            <a:endParaRPr lang="en-US" sz="2200" dirty="0">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Appropriateness of project as a PhD training experience</a:t>
            </a:r>
            <a:endParaRPr lang="en-US" sz="2200" dirty="0">
              <a:effectLst/>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Suitability of training plans</a:t>
            </a:r>
            <a:endParaRPr lang="en-US" sz="2200" dirty="0">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Appropriateness of supervisory team</a:t>
            </a:r>
            <a:endParaRPr lang="en-US" sz="2200" dirty="0">
              <a:effectLst/>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Completeness/appropriateness of budget</a:t>
            </a: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B855DDBB-5BC7-415D-FC9D-D5AB6A81C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77258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Interview:</a:t>
            </a:r>
            <a:endParaRPr lang="en-US" sz="2600" b="1" dirty="0"/>
          </a:p>
          <a:p>
            <a:r>
              <a:rPr lang="en-US" sz="2200" dirty="0"/>
              <a:t>Review and scoring of Stage 2 Application prior to interview by external reviewers </a:t>
            </a:r>
          </a:p>
          <a:p>
            <a:r>
              <a:rPr lang="en-US" sz="2200" dirty="0"/>
              <a:t>Scores received by interview selection panel</a:t>
            </a:r>
          </a:p>
          <a:p>
            <a:pPr marL="0" indent="0">
              <a:buNone/>
            </a:pPr>
            <a:endParaRPr lang="en-US" sz="2200" dirty="0"/>
          </a:p>
          <a:p>
            <a:pPr marL="0" indent="0">
              <a:buNone/>
            </a:pPr>
            <a:r>
              <a:rPr lang="en-US" sz="2200" b="1" dirty="0"/>
              <a:t>Interview format:</a:t>
            </a:r>
          </a:p>
          <a:p>
            <a:pPr>
              <a:buFontTx/>
              <a:buChar char="-"/>
            </a:pPr>
            <a:r>
              <a:rPr lang="en-US" sz="2200" dirty="0"/>
              <a:t>25 minutes total</a:t>
            </a:r>
          </a:p>
          <a:p>
            <a:pPr>
              <a:buFontTx/>
              <a:buChar char="-"/>
            </a:pPr>
            <a:r>
              <a:rPr lang="en-US" sz="2200" dirty="0"/>
              <a:t>5 minutes presentation: maximum 4 slides</a:t>
            </a:r>
          </a:p>
          <a:p>
            <a:pPr>
              <a:buFontTx/>
              <a:buChar char="-"/>
            </a:pPr>
            <a:r>
              <a:rPr lang="en-US" sz="2200" dirty="0"/>
              <a:t>1</a:t>
            </a:r>
            <a:r>
              <a:rPr lang="en-US" sz="2200" baseline="30000" dirty="0"/>
              <a:t>st</a:t>
            </a:r>
            <a:r>
              <a:rPr lang="en-US" sz="2200" dirty="0"/>
              <a:t> slide: “Why this doctoral opportunity is the best next step for my career”</a:t>
            </a:r>
          </a:p>
          <a:p>
            <a:pPr>
              <a:buFontTx/>
              <a:buChar char="-"/>
            </a:pPr>
            <a:r>
              <a:rPr lang="en-US" sz="2200" dirty="0"/>
              <a:t>Remaining slides: present and ‘sell’ your project</a:t>
            </a:r>
          </a:p>
          <a:p>
            <a:pPr marL="0" indent="0">
              <a:buNone/>
            </a:pPr>
            <a:endParaRPr lang="en-GB" dirty="0"/>
          </a:p>
        </p:txBody>
      </p:sp>
      <p:pic>
        <p:nvPicPr>
          <p:cNvPr id="2" name="Picture 1">
            <a:extLst>
              <a:ext uri="{FF2B5EF4-FFF2-40B4-BE49-F238E27FC236}">
                <a16:creationId xmlns:a16="http://schemas.microsoft.com/office/drawing/2014/main" id="{4DD9D299-FF82-8C37-ABA4-DD19EEC1D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48128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t>Interview:</a:t>
            </a:r>
            <a:endParaRPr lang="en-US" sz="2600" b="1" dirty="0"/>
          </a:p>
          <a:p>
            <a:pPr>
              <a:lnSpc>
                <a:spcPct val="120000"/>
              </a:lnSpc>
            </a:pPr>
            <a:r>
              <a:rPr lang="en-US" sz="2600" dirty="0"/>
              <a:t>May 13</a:t>
            </a:r>
            <a:r>
              <a:rPr lang="en-US" sz="2600" baseline="30000" dirty="0"/>
              <a:t>th</a:t>
            </a:r>
            <a:r>
              <a:rPr lang="en-US" sz="2600" dirty="0"/>
              <a:t>/14</a:t>
            </a:r>
            <a:r>
              <a:rPr lang="en-US" sz="2600" baseline="30000" dirty="0"/>
              <a:t>th</a:t>
            </a:r>
            <a:r>
              <a:rPr lang="en-US" sz="2600" dirty="0"/>
              <a:t> 2025</a:t>
            </a:r>
          </a:p>
          <a:p>
            <a:pPr>
              <a:lnSpc>
                <a:spcPct val="120000"/>
              </a:lnSpc>
            </a:pPr>
            <a:r>
              <a:rPr lang="en-US" sz="2600" dirty="0"/>
              <a:t>In person – LSHTM Keppel Street premises</a:t>
            </a:r>
          </a:p>
          <a:p>
            <a:pPr>
              <a:lnSpc>
                <a:spcPct val="120000"/>
              </a:lnSpc>
            </a:pPr>
            <a:r>
              <a:rPr lang="en-US" sz="2600" dirty="0"/>
              <a:t>Interview panel:</a:t>
            </a:r>
          </a:p>
          <a:p>
            <a:pPr lvl="1">
              <a:lnSpc>
                <a:spcPct val="120000"/>
              </a:lnSpc>
            </a:pPr>
            <a:r>
              <a:rPr lang="en-US" sz="2200" dirty="0"/>
              <a:t>Programme Equity, Diversity and Inclusion Lead: Professor Gail Davey </a:t>
            </a:r>
          </a:p>
          <a:p>
            <a:pPr lvl="1">
              <a:lnSpc>
                <a:spcPct val="120000"/>
              </a:lnSpc>
            </a:pPr>
            <a:r>
              <a:rPr lang="en-US" sz="2200" dirty="0"/>
              <a:t>Chair: Professor Richard Harding</a:t>
            </a:r>
            <a:endParaRPr lang="en-US" sz="2200" dirty="0">
              <a:solidFill>
                <a:srgbClr val="FF0000"/>
              </a:solidFill>
            </a:endParaRPr>
          </a:p>
          <a:p>
            <a:pPr lvl="1">
              <a:lnSpc>
                <a:spcPct val="120000"/>
              </a:lnSpc>
            </a:pPr>
            <a:r>
              <a:rPr lang="en-US" sz="2200" dirty="0"/>
              <a:t>External to the Programme Directorship </a:t>
            </a:r>
          </a:p>
          <a:p>
            <a:pPr lvl="1">
              <a:lnSpc>
                <a:spcPct val="120000"/>
              </a:lnSpc>
            </a:pPr>
            <a:r>
              <a:rPr lang="en-US" sz="2200" dirty="0"/>
              <a:t>Multidisciplinary research &amp; health professional expertise</a:t>
            </a:r>
          </a:p>
          <a:p>
            <a:pPr lvl="1">
              <a:lnSpc>
                <a:spcPct val="120000"/>
              </a:lnSpc>
            </a:pPr>
            <a:r>
              <a:rPr lang="en-US" sz="2200" dirty="0"/>
              <a:t>Representation from African and UK Institutions</a:t>
            </a:r>
          </a:p>
          <a:p>
            <a:pPr>
              <a:lnSpc>
                <a:spcPct val="120000"/>
              </a:lnSpc>
            </a:pPr>
            <a:endParaRPr lang="en-US" sz="10400" dirty="0"/>
          </a:p>
          <a:p>
            <a:pPr marL="0" indent="0">
              <a:buNone/>
            </a:pPr>
            <a:endParaRPr lang="en-GB" dirty="0"/>
          </a:p>
        </p:txBody>
      </p:sp>
      <p:pic>
        <p:nvPicPr>
          <p:cNvPr id="2" name="Picture 1">
            <a:extLst>
              <a:ext uri="{FF2B5EF4-FFF2-40B4-BE49-F238E27FC236}">
                <a16:creationId xmlns:a16="http://schemas.microsoft.com/office/drawing/2014/main" id="{4FBD885E-76BC-1B7A-053D-957CFD2CF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98693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Interview:</a:t>
            </a:r>
          </a:p>
          <a:p>
            <a:pPr marL="0" indent="0">
              <a:lnSpc>
                <a:spcPct val="120000"/>
              </a:lnSpc>
              <a:buNone/>
            </a:pPr>
            <a:r>
              <a:rPr lang="en-US" sz="10400" dirty="0"/>
              <a:t>Interviewers will:</a:t>
            </a:r>
          </a:p>
          <a:p>
            <a:pPr marL="342900" marR="75565" lvl="0" indent="-342900">
              <a:lnSpc>
                <a:spcPct val="107000"/>
              </a:lnSpc>
              <a:spcAft>
                <a:spcPts val="600"/>
              </a:spcAft>
              <a:buFont typeface="Wingdings" panose="05000000000000000000" pitchFamily="2" charset="2"/>
              <a:buChar char=""/>
            </a:pPr>
            <a:r>
              <a:rPr lang="en-GB" sz="9600" dirty="0">
                <a:effectLst/>
                <a:ea typeface="Calibri" panose="020F0502020204030204" pitchFamily="34" charset="0"/>
                <a:cs typeface="Times New Roman" panose="02020603050405020304" pitchFamily="18" charset="0"/>
              </a:rPr>
              <a:t>At an interview, the expectation is that candidates are assessed solely on their credentials and experiences and how well they meet the person specification from the job description.</a:t>
            </a:r>
            <a:endParaRPr lang="en-GB" sz="8800" dirty="0">
              <a:effectLst/>
              <a:ea typeface="Calibri" panose="020F0502020204030204" pitchFamily="34" charset="0"/>
              <a:cs typeface="Times New Roman" panose="02020603050405020304" pitchFamily="18" charset="0"/>
            </a:endParaRPr>
          </a:p>
          <a:p>
            <a:pPr marL="342900" marR="75565" lvl="0" indent="-342900">
              <a:lnSpc>
                <a:spcPct val="107000"/>
              </a:lnSpc>
              <a:spcAft>
                <a:spcPts val="600"/>
              </a:spcAft>
              <a:buFont typeface="Wingdings" panose="05000000000000000000" pitchFamily="2" charset="2"/>
              <a:buChar char=""/>
            </a:pPr>
            <a:r>
              <a:rPr lang="en-GB" sz="9600" dirty="0">
                <a:effectLst/>
                <a:ea typeface="Calibri" panose="020F0502020204030204" pitchFamily="34" charset="0"/>
                <a:cs typeface="Times New Roman" panose="02020603050405020304" pitchFamily="18" charset="0"/>
              </a:rPr>
              <a:t>Assess the applicant’s answers against the criteria for the role. Avoid comparing applicants against each other, unless for the purpose of calibration. </a:t>
            </a:r>
            <a:endParaRPr lang="en-US" sz="10400" dirty="0"/>
          </a:p>
          <a:p>
            <a:pPr marL="0" indent="0">
              <a:buNone/>
            </a:pPr>
            <a:r>
              <a:rPr lang="en-US" sz="10400" dirty="0"/>
              <a:t>Interview culture: </a:t>
            </a:r>
          </a:p>
          <a:p>
            <a:pPr>
              <a:buFont typeface="Wingdings" panose="05000000000000000000" pitchFamily="2" charset="2"/>
              <a:buChar char="ü"/>
            </a:pPr>
            <a:r>
              <a:rPr lang="en-US" sz="10400" dirty="0"/>
              <a:t>A culture that is creative, inclusive and honest.</a:t>
            </a:r>
          </a:p>
          <a:p>
            <a:pPr marL="0" indent="0" algn="ctr">
              <a:spcBef>
                <a:spcPts val="0"/>
              </a:spcBef>
              <a:spcAft>
                <a:spcPts val="1200"/>
              </a:spcAft>
              <a:buNone/>
            </a:pPr>
            <a:endParaRPr lang="en-US" sz="3200" b="1" dirty="0"/>
          </a:p>
          <a:p>
            <a:pPr marL="0" indent="0" algn="ctr">
              <a:spcBef>
                <a:spcPts val="0"/>
              </a:spcBef>
              <a:spcAft>
                <a:spcPts val="1200"/>
              </a:spcAft>
              <a:buNone/>
            </a:pPr>
            <a:r>
              <a:rPr lang="en-US" sz="11200" b="1" dirty="0"/>
              <a:t>Transformation of Research Culture and improving </a:t>
            </a:r>
            <a:br>
              <a:rPr lang="en-US" sz="11200" b="1" dirty="0"/>
            </a:br>
            <a:r>
              <a:rPr lang="en-US" sz="11200" b="1" dirty="0"/>
              <a:t>Equity, Diversity &amp; Inclusion (EDI) central to programme’s aim </a:t>
            </a:r>
          </a:p>
          <a:p>
            <a:pPr marL="0" indent="0">
              <a:buNone/>
            </a:pPr>
            <a:endParaRPr lang="en-GB" dirty="0"/>
          </a:p>
        </p:txBody>
      </p:sp>
      <p:pic>
        <p:nvPicPr>
          <p:cNvPr id="2" name="Picture 1">
            <a:extLst>
              <a:ext uri="{FF2B5EF4-FFF2-40B4-BE49-F238E27FC236}">
                <a16:creationId xmlns:a16="http://schemas.microsoft.com/office/drawing/2014/main" id="{D30E9F3A-FB58-41C2-9363-94819B70A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8597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Assessment of Interview:</a:t>
            </a:r>
          </a:p>
          <a:p>
            <a:r>
              <a:rPr lang="en-US" sz="2600" dirty="0"/>
              <a:t>Depth of understanding of the background to the proposed research question and methods</a:t>
            </a:r>
          </a:p>
          <a:p>
            <a:r>
              <a:rPr lang="en-US" sz="2600" dirty="0"/>
              <a:t>Ownership of the proposed research</a:t>
            </a:r>
          </a:p>
          <a:p>
            <a:r>
              <a:rPr lang="en-US" sz="2600" dirty="0"/>
              <a:t>Critical analysis of your proposed research</a:t>
            </a:r>
          </a:p>
          <a:p>
            <a:r>
              <a:rPr lang="en-US" sz="2600" dirty="0"/>
              <a:t>Likelihood of a “successful fellowship”</a:t>
            </a:r>
          </a:p>
          <a:p>
            <a:pPr marL="0" indent="0">
              <a:buNone/>
            </a:pPr>
            <a:endParaRPr lang="en-GB" dirty="0"/>
          </a:p>
        </p:txBody>
      </p:sp>
      <p:pic>
        <p:nvPicPr>
          <p:cNvPr id="2" name="Picture 1">
            <a:extLst>
              <a:ext uri="{FF2B5EF4-FFF2-40B4-BE49-F238E27FC236}">
                <a16:creationId xmlns:a16="http://schemas.microsoft.com/office/drawing/2014/main" id="{604C44A0-BA0F-2C0C-9954-DBB9495DC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54167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20000"/>
          </a:bodyPr>
          <a:lstStyle/>
          <a:p>
            <a:pPr marL="0" indent="0" algn="l">
              <a:buNone/>
            </a:pPr>
            <a:endParaRPr lang="en-US" b="0" i="0" dirty="0">
              <a:solidFill>
                <a:srgbClr val="232333"/>
              </a:solidFill>
              <a:effectLst/>
              <a:latin typeface="Lato" panose="020F0502020204030203" pitchFamily="34" charset="0"/>
            </a:endParaRPr>
          </a:p>
          <a:p>
            <a:pPr marL="0" indent="0" algn="l">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Panel:</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Chair – Prof </a:t>
            </a:r>
            <a:r>
              <a:rPr lang="en-US" b="1" i="0" dirty="0">
                <a:solidFill>
                  <a:srgbClr val="232333"/>
                </a:solidFill>
                <a:effectLst/>
                <a:latin typeface="Lato" panose="020F0502020204030203" pitchFamily="34" charset="0"/>
              </a:rPr>
              <a:t>Gail Davey </a:t>
            </a:r>
            <a:r>
              <a:rPr lang="en-US" b="0" i="0" dirty="0">
                <a:solidFill>
                  <a:srgbClr val="232333"/>
                </a:solidFill>
                <a:effectLst/>
                <a:latin typeface="Lato" panose="020F0502020204030203" pitchFamily="34" charset="0"/>
              </a:rPr>
              <a:t>(EDI lead) – </a:t>
            </a:r>
            <a:r>
              <a:rPr lang="en-US" dirty="0">
                <a:solidFill>
                  <a:srgbClr val="232333"/>
                </a:solidFill>
                <a:latin typeface="Lato" panose="020F0502020204030203" pitchFamily="34" charset="0"/>
              </a:rPr>
              <a:t>BSMS </a:t>
            </a:r>
          </a:p>
          <a:p>
            <a:pPr marL="0" indent="0">
              <a:buNone/>
            </a:pPr>
            <a:r>
              <a:rPr lang="en-US" b="0" i="0" dirty="0">
                <a:solidFill>
                  <a:srgbClr val="232333"/>
                </a:solidFill>
                <a:effectLst/>
                <a:latin typeface="Lato" panose="020F0502020204030203" pitchFamily="34" charset="0"/>
              </a:rPr>
              <a:t>Prof </a:t>
            </a:r>
            <a:r>
              <a:rPr lang="en-US" b="1" i="0" dirty="0">
                <a:solidFill>
                  <a:srgbClr val="232333"/>
                </a:solidFill>
                <a:effectLst/>
                <a:latin typeface="Lato" panose="020F0502020204030203" pitchFamily="34" charset="0"/>
              </a:rPr>
              <a:t>Andrew Prendergast </a:t>
            </a:r>
            <a:r>
              <a:rPr lang="en-US" b="0" i="0" dirty="0">
                <a:solidFill>
                  <a:srgbClr val="232333"/>
                </a:solidFill>
                <a:effectLst/>
                <a:latin typeface="Lato" panose="020F0502020204030203" pitchFamily="34" charset="0"/>
              </a:rPr>
              <a:t>– QMUL</a:t>
            </a:r>
          </a:p>
          <a:p>
            <a:pPr marL="0" indent="0">
              <a:buNone/>
            </a:pPr>
            <a:r>
              <a:rPr lang="en-US" b="0" i="0" dirty="0">
                <a:solidFill>
                  <a:srgbClr val="232333"/>
                </a:solidFill>
                <a:effectLst/>
                <a:latin typeface="Lato" panose="020F0502020204030203" pitchFamily="34" charset="0"/>
              </a:rPr>
              <a:t>Dr </a:t>
            </a:r>
            <a:r>
              <a:rPr lang="en-US" b="1" i="0" dirty="0">
                <a:solidFill>
                  <a:srgbClr val="232333"/>
                </a:solidFill>
                <a:effectLst/>
                <a:latin typeface="Lato" panose="020F0502020204030203" pitchFamily="34" charset="0"/>
              </a:rPr>
              <a:t>Rebecca Nightingale </a:t>
            </a:r>
            <a:r>
              <a:rPr lang="en-US" b="0" i="0" dirty="0">
                <a:solidFill>
                  <a:srgbClr val="232333"/>
                </a:solidFill>
                <a:effectLst/>
                <a:latin typeface="Lato" panose="020F0502020204030203" pitchFamily="34" charset="0"/>
              </a:rPr>
              <a:t>- LSTM</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Dr </a:t>
            </a:r>
            <a:r>
              <a:rPr lang="en-US" b="1" i="0" dirty="0">
                <a:solidFill>
                  <a:srgbClr val="232333"/>
                </a:solidFill>
                <a:effectLst/>
                <a:latin typeface="Lato" panose="020F0502020204030203" pitchFamily="34" charset="0"/>
              </a:rPr>
              <a:t>Sam Gnanapragasam</a:t>
            </a:r>
            <a:r>
              <a:rPr lang="en-US" b="0" i="0" dirty="0">
                <a:solidFill>
                  <a:srgbClr val="232333"/>
                </a:solidFill>
                <a:effectLst/>
                <a:latin typeface="Lato" panose="020F0502020204030203" pitchFamily="34" charset="0"/>
              </a:rPr>
              <a:t>(Current UK fellow) - </a:t>
            </a:r>
            <a:r>
              <a:rPr lang="en-US" dirty="0">
                <a:solidFill>
                  <a:srgbClr val="232333"/>
                </a:solidFill>
                <a:latin typeface="Lato" panose="020F0502020204030203" pitchFamily="34" charset="0"/>
              </a:rPr>
              <a:t>KCL</a:t>
            </a:r>
            <a:r>
              <a:rPr lang="en-US" b="0" i="0" dirty="0">
                <a:solidFill>
                  <a:srgbClr val="232333"/>
                </a:solidFill>
                <a:effectLst/>
                <a:latin typeface="Lato" panose="020F0502020204030203" pitchFamily="34" charset="0"/>
              </a:rPr>
              <a:t>/BRTI (</a:t>
            </a:r>
            <a:r>
              <a:rPr lang="en-US" dirty="0">
                <a:solidFill>
                  <a:srgbClr val="232333"/>
                </a:solidFill>
                <a:latin typeface="Lato" panose="020F0502020204030203" pitchFamily="34" charset="0"/>
              </a:rPr>
              <a:t>Zimbabwe</a:t>
            </a:r>
            <a:r>
              <a:rPr lang="en-US" b="0" i="0" dirty="0">
                <a:solidFill>
                  <a:srgbClr val="232333"/>
                </a:solidFill>
                <a:effectLst/>
                <a:latin typeface="Lato" panose="020F0502020204030203" pitchFamily="34" charset="0"/>
              </a:rPr>
              <a:t>)</a:t>
            </a:r>
          </a:p>
          <a:p>
            <a:pPr marL="0" indent="0">
              <a:buNone/>
            </a:pPr>
            <a:r>
              <a:rPr lang="en-US" i="0" dirty="0" err="1">
                <a:solidFill>
                  <a:srgbClr val="232333"/>
                </a:solidFill>
                <a:effectLst/>
                <a:latin typeface="Lato" panose="020F0502020204030203" pitchFamily="34" charset="0"/>
              </a:rPr>
              <a:t>Ms</a:t>
            </a:r>
            <a:r>
              <a:rPr lang="en-US" b="1" i="0" dirty="0">
                <a:solidFill>
                  <a:srgbClr val="232333"/>
                </a:solidFill>
                <a:effectLst/>
                <a:latin typeface="Lato" panose="020F0502020204030203" pitchFamily="34" charset="0"/>
              </a:rPr>
              <a:t> Lydia Davidson</a:t>
            </a:r>
            <a:r>
              <a:rPr lang="en-US" b="0" i="0" dirty="0">
                <a:solidFill>
                  <a:srgbClr val="232333"/>
                </a:solidFill>
                <a:effectLst/>
                <a:latin typeface="Lato" panose="020F0502020204030203" pitchFamily="34" charset="0"/>
              </a:rPr>
              <a:t>(Current UK fellow) – LSHTM/BRTI (Zimbabwe)</a:t>
            </a:r>
            <a:br>
              <a:rPr lang="en-US" b="0" i="0" dirty="0">
                <a:solidFill>
                  <a:srgbClr val="232333"/>
                </a:solidFill>
                <a:effectLst/>
                <a:latin typeface="Lato" panose="020F0502020204030203" pitchFamily="34" charset="0"/>
              </a:rPr>
            </a:br>
            <a:r>
              <a:rPr lang="en-US" b="0" i="0" dirty="0" err="1">
                <a:solidFill>
                  <a:srgbClr val="232333"/>
                </a:solidFill>
                <a:effectLst/>
                <a:latin typeface="Lato" panose="020F0502020204030203" pitchFamily="34" charset="0"/>
              </a:rPr>
              <a:t>Ms</a:t>
            </a:r>
            <a:r>
              <a:rPr lang="en-US" b="0" i="0" dirty="0">
                <a:solidFill>
                  <a:srgbClr val="232333"/>
                </a:solidFill>
                <a:effectLst/>
                <a:latin typeface="Lato" panose="020F0502020204030203" pitchFamily="34" charset="0"/>
              </a:rPr>
              <a:t> </a:t>
            </a:r>
            <a:r>
              <a:rPr lang="en-US" b="1" i="0" dirty="0">
                <a:solidFill>
                  <a:srgbClr val="232333"/>
                </a:solidFill>
                <a:effectLst/>
                <a:latin typeface="Lato" panose="020F0502020204030203" pitchFamily="34" charset="0"/>
              </a:rPr>
              <a:t>Katherine Barrett </a:t>
            </a:r>
            <a:r>
              <a:rPr lang="en-US" b="0" i="0" dirty="0">
                <a:solidFill>
                  <a:srgbClr val="232333"/>
                </a:solidFill>
                <a:effectLst/>
                <a:latin typeface="Lato" panose="020F0502020204030203" pitchFamily="34" charset="0"/>
              </a:rPr>
              <a:t>(Programme Manager) – LSHTM</a:t>
            </a:r>
            <a:br>
              <a:rPr lang="en-US" b="0" i="0" dirty="0">
                <a:solidFill>
                  <a:srgbClr val="232333"/>
                </a:solidFill>
                <a:effectLst/>
                <a:latin typeface="Lato" panose="020F0502020204030203" pitchFamily="34" charset="0"/>
              </a:rPr>
            </a:br>
            <a:endParaRPr lang="en-US" b="0" i="0" dirty="0">
              <a:solidFill>
                <a:srgbClr val="232333"/>
              </a:solidFill>
              <a:effectLst/>
              <a:latin typeface="Lato" panose="020F0502020204030203" pitchFamily="34" charset="0"/>
            </a:endParaRPr>
          </a:p>
          <a:p>
            <a:pPr marL="0" indent="0" algn="l">
              <a:buNone/>
            </a:pPr>
            <a:br>
              <a:rPr lang="en-US" b="0" i="0" dirty="0">
                <a:solidFill>
                  <a:srgbClr val="232333"/>
                </a:solidFill>
                <a:effectLst/>
                <a:latin typeface="Lato" panose="020F0502020204030203" pitchFamily="34" charset="0"/>
              </a:rPr>
            </a:br>
            <a:endParaRPr lang="en-GB" dirty="0"/>
          </a:p>
        </p:txBody>
      </p:sp>
      <p:pic>
        <p:nvPicPr>
          <p:cNvPr id="2" name="Picture 1">
            <a:extLst>
              <a:ext uri="{FF2B5EF4-FFF2-40B4-BE49-F238E27FC236}">
                <a16:creationId xmlns:a16="http://schemas.microsoft.com/office/drawing/2014/main" id="{8821A1B9-355D-1D35-CDF8-0EBE4EB53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02695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GB" b="1" dirty="0">
                <a:effectLst/>
                <a:latin typeface="Calibri" panose="020F0502020204030204" pitchFamily="34" charset="0"/>
                <a:ea typeface="Calibri" panose="020F0502020204030204" pitchFamily="34" charset="0"/>
              </a:rPr>
              <a:t>Interview outcomes and fellowship appointment: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Outcomes </a:t>
            </a:r>
            <a:r>
              <a:rPr kumimoji="0" lang="en-GB"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will be communicated by 19</a:t>
            </a:r>
            <a:r>
              <a:rPr kumimoji="0" lang="en-GB"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GB"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May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pitchFamily="34" charset="0"/>
                <a:ea typeface="Calibri" panose="020F0502020204030204" pitchFamily="34" charset="0"/>
              </a:rPr>
              <a:t>Typically up to </a:t>
            </a:r>
            <a:r>
              <a:rPr lang="en-GB" b="1" dirty="0">
                <a:solidFill>
                  <a:prstClr val="black"/>
                </a:solidFill>
                <a:latin typeface="Calibri" panose="020F0502020204030204" pitchFamily="34" charset="0"/>
                <a:ea typeface="Calibri" panose="020F0502020204030204" pitchFamily="34" charset="0"/>
              </a:rPr>
              <a:t>5 fellowships </a:t>
            </a:r>
            <a:r>
              <a:rPr lang="en-GB" dirty="0">
                <a:solidFill>
                  <a:prstClr val="black"/>
                </a:solidFill>
                <a:latin typeface="Calibri" panose="020F0502020204030204" pitchFamily="34" charset="0"/>
                <a:ea typeface="Calibri" panose="020F0502020204030204" pitchFamily="34" charset="0"/>
              </a:rPr>
              <a:t>are appointed each year (with some discretion)</a:t>
            </a:r>
            <a:endParaRPr kumimoji="0" lang="en-GB"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Entry</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start dates for 2025/2026 (i.e. from September 2025 onwards) should be within 12 months after fellowship offer</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sz="1400"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0A273689-CAB8-2089-7D2D-0B11C69CE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56793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Panel discussion:</a:t>
            </a:r>
          </a:p>
          <a:p>
            <a:pPr marL="0" indent="0">
              <a:buNone/>
            </a:pPr>
            <a:r>
              <a:rPr lang="en-US" b="1" dirty="0">
                <a:latin typeface="Lato" panose="020F0502020204030203" pitchFamily="34" charset="0"/>
              </a:rPr>
              <a:t>Andrew Prendergast, Gail Davey and Rebecca Nightingale: </a:t>
            </a:r>
            <a:r>
              <a:rPr lang="en-US" dirty="0">
                <a:latin typeface="Lato" panose="020F0502020204030203" pitchFamily="34" charset="0"/>
              </a:rPr>
              <a:t>What makes a winning application – top tips</a:t>
            </a:r>
            <a:endParaRPr lang="en-US" i="0" dirty="0">
              <a:effectLst/>
              <a:latin typeface="Lato" panose="020F0502020204030203" pitchFamily="34" charset="0"/>
            </a:endParaRPr>
          </a:p>
          <a:p>
            <a:pPr marL="0" indent="0">
              <a:buNone/>
            </a:pPr>
            <a:endParaRPr lang="en-GB" dirty="0"/>
          </a:p>
        </p:txBody>
      </p:sp>
      <p:pic>
        <p:nvPicPr>
          <p:cNvPr id="2" name="Picture 1">
            <a:extLst>
              <a:ext uri="{FF2B5EF4-FFF2-40B4-BE49-F238E27FC236}">
                <a16:creationId xmlns:a16="http://schemas.microsoft.com/office/drawing/2014/main" id="{3669E329-A96B-0372-C0A5-A17B760A9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78175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569400"/>
          </a:xfrm>
        </p:spPr>
        <p:txBody>
          <a:bodyPr>
            <a:normAutofit lnSpcReduction="10000"/>
          </a:bodyPr>
          <a:lstStyle/>
          <a:p>
            <a:pPr marL="0" indent="0">
              <a:buNone/>
            </a:pPr>
            <a:r>
              <a:rPr lang="en-GB" sz="2400" b="1" dirty="0">
                <a:ea typeface="Calibri" panose="020F0502020204030204" pitchFamily="34" charset="0"/>
              </a:rPr>
              <a:t>Andrew Prendergast</a:t>
            </a:r>
            <a:r>
              <a:rPr lang="en-GB" sz="2400" b="1" dirty="0">
                <a:effectLst/>
                <a:ea typeface="Calibri" panose="020F0502020204030204" pitchFamily="34" charset="0"/>
              </a:rPr>
              <a:t>:</a:t>
            </a:r>
          </a:p>
          <a:p>
            <a:pPr marL="342900" lvl="0" indent="-342900">
              <a:buFont typeface="+mj-lt"/>
              <a:buAutoNum type="arabicPeriod"/>
            </a:pPr>
            <a:r>
              <a:rPr lang="en-GB" sz="1900" dirty="0">
                <a:effectLst/>
                <a:ea typeface="Times New Roman" panose="02020603050405020304" pitchFamily="18" charset="0"/>
              </a:rPr>
              <a:t>What skills would you would like to acquire - how these are embedded within your project?</a:t>
            </a:r>
            <a:endParaRPr lang="en-GB" sz="1900" dirty="0">
              <a:effectLst/>
              <a:ea typeface="Calibri" panose="020F0502020204030204" pitchFamily="34" charset="0"/>
            </a:endParaRPr>
          </a:p>
          <a:p>
            <a:pPr marL="342900" lvl="0" indent="-342900">
              <a:buFont typeface="+mj-lt"/>
              <a:buAutoNum type="arabicPeriod"/>
            </a:pPr>
            <a:r>
              <a:rPr lang="en-GB" sz="1900" dirty="0">
                <a:effectLst/>
                <a:ea typeface="Times New Roman" panose="02020603050405020304" pitchFamily="18" charset="0"/>
              </a:rPr>
              <a:t>It’s a PhD – be collaborative and honest in what you can achieve</a:t>
            </a:r>
            <a:endParaRPr lang="en-GB" sz="1900" dirty="0">
              <a:effectLst/>
              <a:ea typeface="Calibri" panose="020F0502020204030204" pitchFamily="34" charset="0"/>
            </a:endParaRPr>
          </a:p>
          <a:p>
            <a:pPr marL="0" indent="0">
              <a:buNone/>
            </a:pPr>
            <a:endParaRPr lang="en-GB" sz="2400" dirty="0">
              <a:ea typeface="Calibri" panose="020F0502020204030204" pitchFamily="34" charset="0"/>
            </a:endParaRPr>
          </a:p>
          <a:p>
            <a:pPr marL="0" indent="0">
              <a:buNone/>
            </a:pPr>
            <a:r>
              <a:rPr lang="en-GB" sz="2400" b="1" dirty="0">
                <a:ea typeface="Calibri" panose="020F0502020204030204" pitchFamily="34" charset="0"/>
              </a:rPr>
              <a:t>Gail Davey:</a:t>
            </a:r>
          </a:p>
          <a:p>
            <a:pPr marL="342900" lvl="0" indent="-342900">
              <a:buFont typeface="+mj-lt"/>
              <a:buAutoNum type="arabicPeriod"/>
              <a:tabLst>
                <a:tab pos="457200" algn="l"/>
              </a:tabLst>
            </a:pPr>
            <a:r>
              <a:rPr lang="en-GB" sz="1900" dirty="0">
                <a:effectLst/>
                <a:ea typeface="Calibri" panose="020F0502020204030204" pitchFamily="34" charset="0"/>
              </a:rPr>
              <a:t>Acknowledge your role in the wider CREATE scheme </a:t>
            </a:r>
          </a:p>
          <a:p>
            <a:pPr marL="342900" lvl="0" indent="-342900">
              <a:buFont typeface="+mj-lt"/>
              <a:buAutoNum type="arabicPeriod"/>
              <a:tabLst>
                <a:tab pos="457200" algn="l"/>
              </a:tabLst>
            </a:pPr>
            <a:r>
              <a:rPr lang="en-GB" sz="1900" dirty="0">
                <a:effectLst/>
                <a:ea typeface="Calibri" panose="020F0502020204030204" pitchFamily="34" charset="0"/>
              </a:rPr>
              <a:t>Rehearse, rehearse, rehearse.</a:t>
            </a:r>
          </a:p>
          <a:p>
            <a:pPr marL="0" lvl="0" indent="0">
              <a:buNone/>
              <a:tabLst>
                <a:tab pos="457200" algn="l"/>
              </a:tabLst>
            </a:pPr>
            <a:endParaRPr lang="en-GB" sz="2400" b="1" dirty="0">
              <a:ea typeface="Calibri" panose="020F0502020204030204" pitchFamily="34" charset="0"/>
            </a:endParaRPr>
          </a:p>
          <a:p>
            <a:pPr marL="0" lvl="0" indent="0">
              <a:buNone/>
              <a:tabLst>
                <a:tab pos="457200" algn="l"/>
              </a:tabLst>
            </a:pPr>
            <a:r>
              <a:rPr lang="en-GB" sz="2400" b="1" dirty="0">
                <a:ea typeface="Calibri" panose="020F0502020204030204" pitchFamily="34" charset="0"/>
              </a:rPr>
              <a:t>Rebecca Nightingale</a:t>
            </a:r>
            <a:r>
              <a:rPr lang="en-GB" sz="2400" b="1" dirty="0">
                <a:effectLst/>
                <a:ea typeface="Calibri" panose="020F0502020204030204" pitchFamily="34" charset="0"/>
              </a:rPr>
              <a:t>:</a:t>
            </a:r>
          </a:p>
          <a:p>
            <a:pPr marL="342900" lvl="0" indent="-342900">
              <a:buFont typeface="+mj-lt"/>
              <a:buAutoNum type="arabicPeriod"/>
              <a:tabLst>
                <a:tab pos="457200" algn="l"/>
              </a:tabLst>
            </a:pPr>
            <a:r>
              <a:rPr lang="en-GB" sz="1900" dirty="0">
                <a:solidFill>
                  <a:srgbClr val="000000"/>
                </a:solidFill>
                <a:effectLst/>
                <a:ea typeface="Times New Roman" panose="02020603050405020304" pitchFamily="18" charset="0"/>
              </a:rPr>
              <a:t>Why your topic is important enough to be funded?</a:t>
            </a:r>
            <a:endParaRPr lang="en-GB" sz="1900" dirty="0">
              <a:solidFill>
                <a:srgbClr val="000000"/>
              </a:solidFill>
              <a:effectLst/>
              <a:ea typeface="Calibri" panose="020F0502020204030204" pitchFamily="34" charset="0"/>
            </a:endParaRPr>
          </a:p>
          <a:p>
            <a:pPr marL="342900" lvl="0" indent="-342900">
              <a:buFont typeface="+mj-lt"/>
              <a:buAutoNum type="arabicPeriod"/>
              <a:tabLst>
                <a:tab pos="457200" algn="l"/>
              </a:tabLst>
            </a:pPr>
            <a:r>
              <a:rPr lang="en-GB" sz="1900" dirty="0">
                <a:solidFill>
                  <a:srgbClr val="000000"/>
                </a:solidFill>
                <a:effectLst/>
                <a:ea typeface="Times New Roman" panose="02020603050405020304" pitchFamily="18" charset="0"/>
              </a:rPr>
              <a:t>Convince the team that your project is feasible: can it be done and are you the right person to do it? </a:t>
            </a:r>
            <a:endParaRPr lang="en-GB" sz="1900" dirty="0">
              <a:solidFill>
                <a:srgbClr val="000000"/>
              </a:solidFill>
              <a:effectLst/>
              <a:ea typeface="Calibri" panose="020F0502020204030204" pitchFamily="34" charset="0"/>
            </a:endParaRPr>
          </a:p>
          <a:p>
            <a:pPr marL="0" lvl="0" indent="0">
              <a:buNone/>
              <a:tabLst>
                <a:tab pos="457200" algn="l"/>
              </a:tabLst>
            </a:pPr>
            <a:endParaRPr lang="en-GB" sz="1800" dirty="0">
              <a:effectLst/>
              <a:latin typeface="Calibri" panose="020F0502020204030204" pitchFamily="34" charset="0"/>
              <a:ea typeface="Calibri" panose="020F0502020204030204" pitchFamily="34" charset="0"/>
            </a:endParaRPr>
          </a:p>
          <a:p>
            <a:pPr marL="0" lvl="0" indent="0">
              <a:buNone/>
              <a:tabLst>
                <a:tab pos="457200" algn="l"/>
              </a:tabLst>
            </a:pPr>
            <a:endParaRPr lang="en-GB" sz="1800" dirty="0">
              <a:effectLst/>
              <a:latin typeface="Times New Roman" panose="02020603050405020304" pitchFamily="18" charset="0"/>
              <a:ea typeface="Calibri" panose="020F0502020204030204" pitchFamily="34" charset="0"/>
            </a:endParaRPr>
          </a:p>
          <a:p>
            <a:pPr marL="0" indent="0">
              <a:buNone/>
            </a:pPr>
            <a:endParaRPr lang="en-GB" sz="2800" dirty="0">
              <a:latin typeface="Calibri" panose="020F0502020204030204" pitchFamily="34" charset="0"/>
              <a:ea typeface="Calibri" panose="020F0502020204030204" pitchFamily="34" charset="0"/>
            </a:endParaRPr>
          </a:p>
          <a:p>
            <a:pPr marL="0" indent="0">
              <a:buNone/>
            </a:pPr>
            <a:endParaRPr lang="en-GB" sz="1800"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02734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Panel presentation:</a:t>
            </a:r>
          </a:p>
          <a:p>
            <a:pPr marL="0" indent="0">
              <a:buNone/>
            </a:pPr>
            <a:r>
              <a:rPr lang="en-US" b="1" dirty="0">
                <a:solidFill>
                  <a:srgbClr val="232333"/>
                </a:solidFill>
                <a:latin typeface="Lato" panose="020F0502020204030203" pitchFamily="34" charset="0"/>
              </a:rPr>
              <a:t>Lydia Davidson and Sam Gnanapragasam: </a:t>
            </a:r>
            <a:r>
              <a:rPr lang="en-US" dirty="0">
                <a:solidFill>
                  <a:srgbClr val="232333"/>
                </a:solidFill>
                <a:latin typeface="Lato" panose="020F0502020204030203" pitchFamily="34" charset="0"/>
              </a:rPr>
              <a:t>Perspectives from current fellows</a:t>
            </a:r>
            <a:endParaRPr lang="en-US" i="0" dirty="0">
              <a:solidFill>
                <a:srgbClr val="232333"/>
              </a:solidFill>
              <a:effectLst/>
              <a:latin typeface="Lato" panose="020F0502020204030203" pitchFamily="34" charset="0"/>
            </a:endParaRPr>
          </a:p>
          <a:p>
            <a:pPr marL="0" indent="0">
              <a:buNone/>
            </a:pPr>
            <a:endParaRPr lang="en-GB" dirty="0"/>
          </a:p>
        </p:txBody>
      </p:sp>
      <p:pic>
        <p:nvPicPr>
          <p:cNvPr id="2" name="Picture 1">
            <a:extLst>
              <a:ext uri="{FF2B5EF4-FFF2-40B4-BE49-F238E27FC236}">
                <a16:creationId xmlns:a16="http://schemas.microsoft.com/office/drawing/2014/main" id="{C1E037AA-EA30-71E9-F1B5-251A7CDCF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51351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52622A-E799-6309-06A0-C684C54ADC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9CDAB3-D98C-7222-078F-1E0DD5B05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pic>
        <p:nvPicPr>
          <p:cNvPr id="4" name="Content Placeholder 3">
            <a:extLst>
              <a:ext uri="{FF2B5EF4-FFF2-40B4-BE49-F238E27FC236}">
                <a16:creationId xmlns:a16="http://schemas.microsoft.com/office/drawing/2014/main" id="{F03850BC-3A0F-13F0-ED4D-C6E971E7B7CE}"/>
              </a:ext>
            </a:extLst>
          </p:cNvPr>
          <p:cNvPicPr>
            <a:picLocks noGrp="1" noChangeAspect="1"/>
          </p:cNvPicPr>
          <p:nvPr>
            <p:ph idx="1"/>
          </p:nvPr>
        </p:nvPicPr>
        <p:blipFill>
          <a:blip r:embed="rId4"/>
          <a:stretch>
            <a:fillRect/>
          </a:stretch>
        </p:blipFill>
        <p:spPr>
          <a:xfrm>
            <a:off x="1080655" y="678413"/>
            <a:ext cx="9661033" cy="5371405"/>
          </a:xfrm>
          <a:prstGeom prst="rect">
            <a:avLst/>
          </a:prstGeom>
        </p:spPr>
      </p:pic>
    </p:spTree>
    <p:extLst>
      <p:ext uri="{BB962C8B-B14F-4D97-AF65-F5344CB8AC3E}">
        <p14:creationId xmlns:p14="http://schemas.microsoft.com/office/powerpoint/2010/main" val="3447308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FB9A5C-94DF-DCEB-2BF3-A935E09F50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99A29-9765-326A-A460-91374F881F43}"/>
              </a:ext>
            </a:extLst>
          </p:cNvPr>
          <p:cNvSpPr>
            <a:spLocks noGrp="1"/>
          </p:cNvSpPr>
          <p:nvPr>
            <p:ph idx="1"/>
          </p:nvPr>
        </p:nvSpPr>
        <p:spPr>
          <a:xfrm>
            <a:off x="713509" y="1253331"/>
            <a:ext cx="10515600" cy="4351338"/>
          </a:xfrm>
        </p:spPr>
        <p:txBody>
          <a:bodyPr>
            <a:normAutofit lnSpcReduction="10000"/>
          </a:bodyPr>
          <a:lstStyle/>
          <a:p>
            <a:pPr marL="0" indent="0">
              <a:buNone/>
            </a:pPr>
            <a:r>
              <a:rPr lang="en-US" dirty="0"/>
              <a:t>What we’ll be talking about </a:t>
            </a:r>
          </a:p>
          <a:p>
            <a:pPr marL="342900" indent="-342900">
              <a:lnSpc>
                <a:spcPct val="130000"/>
              </a:lnSpc>
              <a:buFontTx/>
              <a:buChar char="-"/>
            </a:pPr>
            <a:r>
              <a:rPr lang="en-US" dirty="0"/>
              <a:t>Establishing your team</a:t>
            </a:r>
          </a:p>
          <a:p>
            <a:pPr marL="342900" indent="-342900">
              <a:lnSpc>
                <a:spcPct val="130000"/>
              </a:lnSpc>
              <a:buFontTx/>
              <a:buChar char="-"/>
            </a:pPr>
            <a:r>
              <a:rPr lang="en-US" dirty="0"/>
              <a:t>Building your project </a:t>
            </a:r>
          </a:p>
          <a:p>
            <a:pPr marL="342900" indent="-342900">
              <a:lnSpc>
                <a:spcPct val="130000"/>
              </a:lnSpc>
              <a:buFontTx/>
              <a:buChar char="-"/>
            </a:pPr>
            <a:r>
              <a:rPr lang="en-US" dirty="0"/>
              <a:t>The Application</a:t>
            </a:r>
          </a:p>
          <a:p>
            <a:pPr marL="342900" indent="-342900">
              <a:lnSpc>
                <a:spcPct val="130000"/>
              </a:lnSpc>
              <a:buFontTx/>
              <a:buChar char="-"/>
            </a:pPr>
            <a:r>
              <a:rPr lang="en-GB" dirty="0"/>
              <a:t>The Budget </a:t>
            </a:r>
          </a:p>
          <a:p>
            <a:pPr marL="342900" indent="-342900">
              <a:lnSpc>
                <a:spcPct val="130000"/>
              </a:lnSpc>
              <a:buFontTx/>
              <a:buChar char="-"/>
            </a:pPr>
            <a:r>
              <a:rPr lang="en-GB" dirty="0"/>
              <a:t>The Interview </a:t>
            </a:r>
          </a:p>
          <a:p>
            <a:pPr marL="342900" indent="-342900">
              <a:lnSpc>
                <a:spcPct val="130000"/>
              </a:lnSpc>
              <a:buFontTx/>
              <a:buChar char="-"/>
            </a:pPr>
            <a:r>
              <a:rPr lang="en-GB" dirty="0">
                <a:solidFill>
                  <a:schemeClr val="tx1"/>
                </a:solidFill>
              </a:rPr>
              <a:t>Question &amp; Answer </a:t>
            </a:r>
          </a:p>
          <a:p>
            <a:pPr marL="0" indent="0">
              <a:buNone/>
            </a:pPr>
            <a:endParaRPr lang="en-GB" dirty="0"/>
          </a:p>
        </p:txBody>
      </p:sp>
      <p:pic>
        <p:nvPicPr>
          <p:cNvPr id="2" name="Picture 1">
            <a:extLst>
              <a:ext uri="{FF2B5EF4-FFF2-40B4-BE49-F238E27FC236}">
                <a16:creationId xmlns:a16="http://schemas.microsoft.com/office/drawing/2014/main" id="{0C448958-4812-42E2-C7E7-5644FFA71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885990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935020-3C1F-15ED-1E32-4A0A7F31A9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B2FCA-77E3-AC08-3A12-DB0B4C5AE70A}"/>
              </a:ext>
            </a:extLst>
          </p:cNvPr>
          <p:cNvSpPr>
            <a:spLocks noGrp="1"/>
          </p:cNvSpPr>
          <p:nvPr>
            <p:ph idx="1"/>
          </p:nvPr>
        </p:nvSpPr>
        <p:spPr>
          <a:xfrm>
            <a:off x="713509" y="1253331"/>
            <a:ext cx="10515600" cy="4351338"/>
          </a:xfrm>
        </p:spPr>
        <p:txBody>
          <a:bodyPr>
            <a:normAutofit fontScale="85000" lnSpcReduction="20000"/>
          </a:bodyPr>
          <a:lstStyle/>
          <a:p>
            <a:pPr marL="0" indent="0">
              <a:buNone/>
            </a:pPr>
            <a:r>
              <a:rPr lang="en-US" dirty="0"/>
              <a:t>Establishing your research team</a:t>
            </a:r>
          </a:p>
          <a:p>
            <a:pPr marL="0" indent="0">
              <a:buNone/>
            </a:pPr>
            <a:endParaRPr lang="en-US" dirty="0"/>
          </a:p>
          <a:p>
            <a:pPr marL="342900" indent="-342900">
              <a:buFontTx/>
              <a:buChar char="-"/>
            </a:pPr>
            <a:r>
              <a:rPr lang="en-US" dirty="0">
                <a:latin typeface="+mn-lt"/>
              </a:rPr>
              <a:t>Paired with </a:t>
            </a:r>
            <a:r>
              <a:rPr lang="en-US" dirty="0"/>
              <a:t>institutional</a:t>
            </a:r>
            <a:r>
              <a:rPr lang="en-US" dirty="0">
                <a:latin typeface="+mn-lt"/>
              </a:rPr>
              <a:t> leads to guide you </a:t>
            </a:r>
          </a:p>
          <a:p>
            <a:pPr marL="900261" lvl="1" indent="-342900">
              <a:buFontTx/>
              <a:buChar char="-"/>
            </a:pPr>
            <a:r>
              <a:rPr lang="en-US" sz="2000" dirty="0"/>
              <a:t>Schedule meetings</a:t>
            </a:r>
          </a:p>
          <a:p>
            <a:pPr marL="900261" lvl="1" indent="-342900">
              <a:buFontTx/>
              <a:buChar char="-"/>
            </a:pPr>
            <a:r>
              <a:rPr lang="en-US" sz="2000" dirty="0"/>
              <a:t>Ask lots of questions </a:t>
            </a:r>
          </a:p>
          <a:p>
            <a:pPr marL="900261" lvl="1" indent="-342900">
              <a:buFontTx/>
              <a:buChar char="-"/>
            </a:pPr>
            <a:r>
              <a:rPr lang="en-US" sz="2000" dirty="0"/>
              <a:t>Make use of their networks </a:t>
            </a:r>
          </a:p>
          <a:p>
            <a:pPr marL="900261" lvl="1" indent="-342900">
              <a:buFontTx/>
              <a:buChar char="-"/>
            </a:pPr>
            <a:r>
              <a:rPr lang="en-US" sz="2000" dirty="0"/>
              <a:t>Discuss your initial ideas – do you have a concept/already have a project? </a:t>
            </a:r>
          </a:p>
          <a:p>
            <a:pPr marL="342900" indent="-342900">
              <a:buFontTx/>
              <a:buChar char="-"/>
            </a:pPr>
            <a:r>
              <a:rPr lang="en-GB" dirty="0">
                <a:latin typeface="+mn-lt"/>
              </a:rPr>
              <a:t>Build your own network </a:t>
            </a:r>
          </a:p>
          <a:p>
            <a:pPr marL="800100" lvl="1" indent="-342900">
              <a:buFontTx/>
              <a:buChar char="-"/>
            </a:pPr>
            <a:r>
              <a:rPr lang="en-GB" sz="2100" dirty="0"/>
              <a:t>Great opportunity to meet new people</a:t>
            </a:r>
          </a:p>
          <a:p>
            <a:pPr marL="800100" lvl="1" indent="-342900">
              <a:buFontTx/>
              <a:buChar char="-"/>
            </a:pPr>
            <a:r>
              <a:rPr lang="en-GB" sz="2100" dirty="0"/>
              <a:t>Cast a wide net across UK/African CREATE Institutions: </a:t>
            </a:r>
          </a:p>
          <a:p>
            <a:pPr marL="1257300" lvl="2" indent="-342900">
              <a:buFontTx/>
              <a:buChar char="-"/>
            </a:pPr>
            <a:r>
              <a:rPr lang="en-GB" sz="1700" dirty="0"/>
              <a:t>Potential supervisors</a:t>
            </a:r>
          </a:p>
          <a:p>
            <a:pPr marL="1257300" lvl="2" indent="-342900">
              <a:buFontTx/>
              <a:buChar char="-"/>
            </a:pPr>
            <a:r>
              <a:rPr lang="en-GB" sz="1700" dirty="0"/>
              <a:t>Research setting </a:t>
            </a:r>
          </a:p>
          <a:p>
            <a:pPr marL="1257300" lvl="2" indent="-342900">
              <a:buFontTx/>
              <a:buChar char="-"/>
            </a:pPr>
            <a:r>
              <a:rPr lang="en-GB" sz="1700" dirty="0"/>
              <a:t>Place</a:t>
            </a:r>
          </a:p>
          <a:p>
            <a:pPr marL="800100" lvl="1" indent="-342900">
              <a:buFontTx/>
              <a:buChar char="-"/>
            </a:pPr>
            <a:r>
              <a:rPr lang="en-GB" sz="2100" dirty="0"/>
              <a:t>Email etiquette</a:t>
            </a:r>
          </a:p>
          <a:p>
            <a:pPr marL="800100" lvl="1" indent="-342900">
              <a:buFontTx/>
              <a:buChar char="-"/>
            </a:pPr>
            <a:r>
              <a:rPr lang="en-GB" sz="2100" dirty="0"/>
              <a:t>Build in-country relationships, could include trip to visit</a:t>
            </a:r>
          </a:p>
        </p:txBody>
      </p:sp>
      <p:pic>
        <p:nvPicPr>
          <p:cNvPr id="2" name="Picture 1">
            <a:extLst>
              <a:ext uri="{FF2B5EF4-FFF2-40B4-BE49-F238E27FC236}">
                <a16:creationId xmlns:a16="http://schemas.microsoft.com/office/drawing/2014/main" id="{89071B71-7891-A26D-A4FF-9C98F1E1D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71310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C8D1E8-6BA9-BC9C-1A82-A200710677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F6ECD-F010-95F1-7BA3-A627328DCD24}"/>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dirty="0"/>
              <a:t>Building your project</a:t>
            </a:r>
          </a:p>
          <a:p>
            <a:pPr marL="0" indent="0">
              <a:buNone/>
            </a:pPr>
            <a:endParaRPr lang="en-US" dirty="0"/>
          </a:p>
          <a:p>
            <a:pPr marL="342900" indent="-342900">
              <a:buFontTx/>
              <a:buChar char="-"/>
            </a:pPr>
            <a:r>
              <a:rPr lang="en-US" dirty="0">
                <a:latin typeface="+mn-lt"/>
              </a:rPr>
              <a:t>Narrow down your supervisory team </a:t>
            </a:r>
          </a:p>
          <a:p>
            <a:pPr marL="800100" lvl="1" indent="-342900">
              <a:buFontTx/>
              <a:buChar char="-"/>
            </a:pPr>
            <a:r>
              <a:rPr lang="en-US" sz="2000" dirty="0"/>
              <a:t>Area of interest/question, methodology and relationship</a:t>
            </a:r>
          </a:p>
          <a:p>
            <a:pPr marL="800100" lvl="1" indent="-342900">
              <a:buFontTx/>
              <a:buChar char="-"/>
            </a:pPr>
            <a:r>
              <a:rPr lang="en-US" sz="2000" dirty="0"/>
              <a:t>The most responsive individuals probably have more time – less responsive individuals may make better advisors/secondary supervisors</a:t>
            </a:r>
          </a:p>
          <a:p>
            <a:pPr marL="800100" lvl="1" indent="-342900">
              <a:buFontTx/>
              <a:buChar char="-"/>
            </a:pPr>
            <a:r>
              <a:rPr lang="en-US" sz="2000" dirty="0"/>
              <a:t>You can have cross-institutional supervision </a:t>
            </a:r>
          </a:p>
          <a:p>
            <a:pPr marL="557361" lvl="1" indent="0">
              <a:buNone/>
            </a:pPr>
            <a:endParaRPr lang="en-US" dirty="0"/>
          </a:p>
          <a:p>
            <a:pPr marL="342900" indent="-342900">
              <a:buFontTx/>
              <a:buChar char="-"/>
            </a:pPr>
            <a:r>
              <a:rPr lang="en-US" dirty="0">
                <a:latin typeface="+mn-lt"/>
              </a:rPr>
              <a:t>Narrow down your project idea</a:t>
            </a:r>
          </a:p>
          <a:p>
            <a:pPr marL="800100" lvl="1" indent="-342900">
              <a:buFontTx/>
              <a:buChar char="-"/>
            </a:pPr>
            <a:r>
              <a:rPr lang="en-US" sz="2000" dirty="0">
                <a:latin typeface="+mn-lt"/>
              </a:rPr>
              <a:t>Start writing </a:t>
            </a:r>
          </a:p>
          <a:p>
            <a:pPr marL="800100" lvl="1" indent="-342900">
              <a:buFontTx/>
              <a:buChar char="-"/>
            </a:pPr>
            <a:r>
              <a:rPr lang="en-US" sz="2000" dirty="0"/>
              <a:t>Concept note/two paragraphs </a:t>
            </a:r>
          </a:p>
          <a:p>
            <a:pPr marL="800100" lvl="1" indent="-342900">
              <a:buFontTx/>
              <a:buChar char="-"/>
            </a:pPr>
            <a:r>
              <a:rPr lang="en-US" sz="2000" dirty="0">
                <a:latin typeface="+mn-lt"/>
              </a:rPr>
              <a:t>Get feedback</a:t>
            </a:r>
          </a:p>
          <a:p>
            <a:pPr marL="800100" lvl="1" indent="-342900">
              <a:buFontTx/>
              <a:buChar char="-"/>
            </a:pPr>
            <a:r>
              <a:rPr lang="en-US" sz="2000" dirty="0">
                <a:latin typeface="+mn-lt"/>
              </a:rPr>
              <a:t>Change is normal</a:t>
            </a:r>
          </a:p>
        </p:txBody>
      </p:sp>
      <p:pic>
        <p:nvPicPr>
          <p:cNvPr id="2" name="Picture 1">
            <a:extLst>
              <a:ext uri="{FF2B5EF4-FFF2-40B4-BE49-F238E27FC236}">
                <a16:creationId xmlns:a16="http://schemas.microsoft.com/office/drawing/2014/main" id="{1D2508AC-64E4-4F63-1D95-74A96C8FB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868815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50A0A43-F129-889C-D651-AB7A5CC2C8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DC101-B655-DCEE-824C-6E00230C09E8}"/>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dirty="0"/>
              <a:t>Application Form</a:t>
            </a:r>
          </a:p>
          <a:p>
            <a:pPr marL="0" indent="0">
              <a:buNone/>
            </a:pPr>
            <a:endParaRPr lang="en-US" dirty="0"/>
          </a:p>
          <a:p>
            <a:pPr marL="900261" lvl="1" indent="-342900">
              <a:buFontTx/>
              <a:buChar char="-"/>
            </a:pPr>
            <a:r>
              <a:rPr lang="en-US" sz="2800" dirty="0" err="1"/>
              <a:t>Standardised</a:t>
            </a:r>
            <a:r>
              <a:rPr lang="en-US" sz="2800" dirty="0"/>
              <a:t> sections for </a:t>
            </a:r>
            <a:r>
              <a:rPr lang="en-US" sz="2800" i="1" dirty="0"/>
              <a:t>any</a:t>
            </a:r>
            <a:r>
              <a:rPr lang="en-US" sz="2800" dirty="0"/>
              <a:t> project</a:t>
            </a:r>
          </a:p>
          <a:p>
            <a:pPr marL="1357461" lvl="2" indent="-342900">
              <a:buFontTx/>
              <a:buChar char="-"/>
            </a:pPr>
            <a:r>
              <a:rPr lang="en-US" dirty="0"/>
              <a:t>Ask your supervisors for templates: Data Management, Material Transfer Agreements </a:t>
            </a:r>
          </a:p>
          <a:p>
            <a:pPr marL="900261" lvl="1" indent="-342900">
              <a:buFontTx/>
              <a:buChar char="-"/>
            </a:pPr>
            <a:r>
              <a:rPr lang="en-GB" sz="2800" dirty="0"/>
              <a:t>Use learning needs to devise a training schedule</a:t>
            </a:r>
          </a:p>
          <a:p>
            <a:pPr marL="1357461" lvl="2" indent="-342900">
              <a:buFontTx/>
              <a:buChar char="-"/>
            </a:pPr>
            <a:r>
              <a:rPr lang="en-GB" dirty="0"/>
              <a:t>Masters’ modules? Training courses? How do they relate to your objectives? </a:t>
            </a:r>
          </a:p>
          <a:p>
            <a:pPr marL="900261" lvl="1" indent="-342900">
              <a:buFontTx/>
              <a:buChar char="-"/>
            </a:pPr>
            <a:r>
              <a:rPr lang="en-US" sz="2800" dirty="0"/>
              <a:t>The Project Proposal</a:t>
            </a:r>
          </a:p>
          <a:p>
            <a:pPr marL="1357461" lvl="2" indent="-342900">
              <a:buFontTx/>
              <a:buChar char="-"/>
            </a:pPr>
            <a:r>
              <a:rPr lang="en-US" dirty="0"/>
              <a:t>“will this lead to new knowledge?”</a:t>
            </a:r>
          </a:p>
          <a:p>
            <a:pPr marL="1357461" lvl="2" indent="-342900">
              <a:buFontTx/>
              <a:buChar char="-"/>
            </a:pPr>
            <a:r>
              <a:rPr lang="en-GB" dirty="0"/>
              <a:t>3 objectives, interrelated but sufficiently independent that you can complete a PhD if one (or two!) objective(s) falls through</a:t>
            </a:r>
          </a:p>
          <a:p>
            <a:pPr marL="1357461" lvl="2" indent="-342900">
              <a:buFontTx/>
              <a:buChar char="-"/>
            </a:pPr>
            <a:r>
              <a:rPr lang="en-US" dirty="0"/>
              <a:t>A delicate balance between being precise (grounded in existing evidence) and vague (allowing you flexibility to explore) </a:t>
            </a:r>
          </a:p>
          <a:p>
            <a:pPr marL="1357461" lvl="2" indent="-342900">
              <a:buFontTx/>
              <a:buChar char="-"/>
            </a:pPr>
            <a:r>
              <a:rPr lang="en-US" dirty="0"/>
              <a:t>Feasibility is a key consideration</a:t>
            </a:r>
          </a:p>
          <a:p>
            <a:pPr marL="1357461" lvl="2" indent="-342900">
              <a:buFontTx/>
              <a:buChar char="-"/>
            </a:pPr>
            <a:r>
              <a:rPr lang="en-US" dirty="0"/>
              <a:t>Get writing &amp; get feedback (submit when you’re on ~version +++)</a:t>
            </a:r>
            <a:endParaRPr lang="en-GB" dirty="0"/>
          </a:p>
        </p:txBody>
      </p:sp>
      <p:pic>
        <p:nvPicPr>
          <p:cNvPr id="2" name="Picture 1">
            <a:extLst>
              <a:ext uri="{FF2B5EF4-FFF2-40B4-BE49-F238E27FC236}">
                <a16:creationId xmlns:a16="http://schemas.microsoft.com/office/drawing/2014/main" id="{8358F6E3-67F6-90FB-49FF-A4295970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25653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B5CFAF-EFF8-2DB9-416E-5089E3DD6D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CA9C6-1F4A-10F7-D24A-178CD60B5A29}"/>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dirty="0"/>
              <a:t>The Budget </a:t>
            </a:r>
          </a:p>
          <a:p>
            <a:pPr marL="0" indent="0">
              <a:buNone/>
            </a:pPr>
            <a:endParaRPr lang="en-US" dirty="0"/>
          </a:p>
          <a:p>
            <a:pPr marL="342900" indent="-342900">
              <a:buFontTx/>
              <a:buChar char="-"/>
            </a:pPr>
            <a:r>
              <a:rPr lang="en-US" dirty="0">
                <a:latin typeface="+mn-lt"/>
              </a:rPr>
              <a:t>Three: UK Expenditure, Overseas Expenditure, Overseas Allowance </a:t>
            </a:r>
          </a:p>
          <a:p>
            <a:pPr marL="342900" indent="-342900">
              <a:buFontTx/>
              <a:buChar char="-"/>
            </a:pPr>
            <a:r>
              <a:rPr lang="en-US" sz="2800" dirty="0"/>
              <a:t>Start early, and work on it alongside the application</a:t>
            </a:r>
          </a:p>
          <a:p>
            <a:pPr marL="342900" indent="-342900">
              <a:buFontTx/>
              <a:buChar char="-"/>
            </a:pPr>
            <a:r>
              <a:rPr lang="en-US" sz="2800" dirty="0"/>
              <a:t>Pragmatic decisions – need approvals</a:t>
            </a:r>
          </a:p>
          <a:p>
            <a:pPr marL="342900" indent="-342900">
              <a:buFontTx/>
              <a:buChar char="-"/>
            </a:pPr>
            <a:r>
              <a:rPr lang="en-US" dirty="0">
                <a:latin typeface="+mn-lt"/>
              </a:rPr>
              <a:t>‘Go Big’</a:t>
            </a:r>
          </a:p>
          <a:p>
            <a:pPr marL="342900" indent="-342900">
              <a:buFontTx/>
              <a:buChar char="-"/>
            </a:pPr>
            <a:r>
              <a:rPr lang="en-US" dirty="0">
                <a:latin typeface="+mn-lt"/>
              </a:rPr>
              <a:t>Engage with those with budget experience </a:t>
            </a:r>
          </a:p>
          <a:p>
            <a:pPr marL="900261" lvl="1" indent="-342900">
              <a:buFontTx/>
              <a:buChar char="-"/>
            </a:pPr>
            <a:r>
              <a:rPr lang="en-US" sz="2000" dirty="0"/>
              <a:t>Christina Albertsen (LSHTM) – other UK institutions will have their own experts </a:t>
            </a:r>
          </a:p>
          <a:p>
            <a:pPr marL="900261" lvl="1" indent="-342900">
              <a:buFontTx/>
              <a:buChar char="-"/>
            </a:pPr>
            <a:r>
              <a:rPr lang="en-US" sz="2000" dirty="0"/>
              <a:t>API – there will be a budgetary contact who can assist you </a:t>
            </a:r>
          </a:p>
          <a:p>
            <a:pPr marL="900261" lvl="1" indent="-342900">
              <a:buFontTx/>
              <a:buChar char="-"/>
            </a:pPr>
            <a:r>
              <a:rPr lang="en-US" sz="2000" dirty="0"/>
              <a:t>Some things are always expensive e.g. reagents/lab costs – consider whether you can apply for extra grant funding later in your PhD so you can commit more costs to personnel (e.g. research nurse) </a:t>
            </a:r>
          </a:p>
          <a:p>
            <a:pPr marL="900261" lvl="1" indent="-342900">
              <a:buFontTx/>
              <a:buChar char="-"/>
            </a:pPr>
            <a:r>
              <a:rPr lang="en-US" sz="2000" dirty="0"/>
              <a:t>Visas/work permits/licensing costs are all </a:t>
            </a:r>
            <a:r>
              <a:rPr lang="en-US" sz="2000" b="1" dirty="0"/>
              <a:t>separate </a:t>
            </a:r>
            <a:r>
              <a:rPr lang="en-US" sz="2000" dirty="0"/>
              <a:t>to research allowance </a:t>
            </a:r>
          </a:p>
          <a:p>
            <a:pPr marL="0" indent="0">
              <a:buNone/>
            </a:pPr>
            <a:endParaRPr lang="en-GB" dirty="0"/>
          </a:p>
        </p:txBody>
      </p:sp>
      <p:pic>
        <p:nvPicPr>
          <p:cNvPr id="2" name="Picture 1">
            <a:extLst>
              <a:ext uri="{FF2B5EF4-FFF2-40B4-BE49-F238E27FC236}">
                <a16:creationId xmlns:a16="http://schemas.microsoft.com/office/drawing/2014/main" id="{9DBEB134-1E64-0AE4-78C3-83570C465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10430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Purpose:</a:t>
            </a:r>
          </a:p>
          <a:p>
            <a:pPr marL="0" indent="0">
              <a:buNone/>
            </a:pPr>
            <a:r>
              <a:rPr lang="en-US" b="1" i="0" dirty="0">
                <a:solidFill>
                  <a:srgbClr val="232333"/>
                </a:solidFill>
                <a:effectLst/>
                <a:latin typeface="Lato" panose="020F0502020204030203" pitchFamily="34" charset="0"/>
              </a:rPr>
              <a:t>Information session </a:t>
            </a:r>
            <a:r>
              <a:rPr lang="en-US" b="0" i="0" dirty="0">
                <a:solidFill>
                  <a:srgbClr val="232333"/>
                </a:solidFill>
                <a:effectLst/>
                <a:latin typeface="Lato" panose="020F0502020204030203" pitchFamily="34" charset="0"/>
              </a:rPr>
              <a:t>about the Stage 2 UK fellowship application process. Including the documents required for submission (by Tuesday 18</a:t>
            </a:r>
            <a:r>
              <a:rPr lang="en-US" b="0" i="0" baseline="30000" dirty="0">
                <a:solidFill>
                  <a:srgbClr val="232333"/>
                </a:solidFill>
                <a:effectLst/>
                <a:latin typeface="Lato" panose="020F0502020204030203" pitchFamily="34" charset="0"/>
              </a:rPr>
              <a:t>th</a:t>
            </a:r>
            <a:r>
              <a:rPr lang="en-US" b="0" i="0" dirty="0">
                <a:solidFill>
                  <a:srgbClr val="232333"/>
                </a:solidFill>
                <a:effectLst/>
                <a:latin typeface="Lato" panose="020F0502020204030203" pitchFamily="34" charset="0"/>
              </a:rPr>
              <a:t> March 2025) and the interview (on </a:t>
            </a:r>
            <a:r>
              <a:rPr lang="en-US" dirty="0">
                <a:solidFill>
                  <a:srgbClr val="232333"/>
                </a:solidFill>
                <a:latin typeface="Lato" panose="020F0502020204030203" pitchFamily="34" charset="0"/>
              </a:rPr>
              <a:t>Tue</a:t>
            </a:r>
            <a:r>
              <a:rPr lang="en-US" b="0" i="0" dirty="0">
                <a:solidFill>
                  <a:srgbClr val="232333"/>
                </a:solidFill>
                <a:effectLst/>
                <a:latin typeface="Lato" panose="020F0502020204030203" pitchFamily="34" charset="0"/>
              </a:rPr>
              <a:t>sday 13</a:t>
            </a:r>
            <a:r>
              <a:rPr lang="en-US" b="0" i="0" baseline="30000" dirty="0">
                <a:solidFill>
                  <a:srgbClr val="232333"/>
                </a:solidFill>
                <a:effectLst/>
                <a:latin typeface="Lato" panose="020F0502020204030203" pitchFamily="34" charset="0"/>
              </a:rPr>
              <a:t>th</a:t>
            </a:r>
            <a:r>
              <a:rPr lang="en-US" b="0" i="0" dirty="0">
                <a:solidFill>
                  <a:srgbClr val="232333"/>
                </a:solidFill>
                <a:effectLst/>
                <a:latin typeface="Lato" panose="020F0502020204030203" pitchFamily="34" charset="0"/>
              </a:rPr>
              <a:t> / </a:t>
            </a:r>
            <a:r>
              <a:rPr lang="en-US" dirty="0">
                <a:solidFill>
                  <a:srgbClr val="232333"/>
                </a:solidFill>
                <a:latin typeface="Lato" panose="020F0502020204030203" pitchFamily="34" charset="0"/>
              </a:rPr>
              <a:t>Wedne</a:t>
            </a:r>
            <a:r>
              <a:rPr lang="en-US" b="0" i="0" dirty="0">
                <a:solidFill>
                  <a:srgbClr val="232333"/>
                </a:solidFill>
                <a:effectLst/>
                <a:latin typeface="Lato" panose="020F0502020204030203" pitchFamily="34" charset="0"/>
              </a:rPr>
              <a:t>sday </a:t>
            </a:r>
            <a:r>
              <a:rPr lang="en-US" dirty="0">
                <a:solidFill>
                  <a:srgbClr val="232333"/>
                </a:solidFill>
                <a:latin typeface="Lato" panose="020F0502020204030203" pitchFamily="34" charset="0"/>
              </a:rPr>
              <a:t>14</a:t>
            </a:r>
            <a:r>
              <a:rPr lang="en-US" b="0" i="0" baseline="30000" dirty="0">
                <a:solidFill>
                  <a:srgbClr val="232333"/>
                </a:solidFill>
                <a:effectLst/>
                <a:latin typeface="Lato" panose="020F0502020204030203" pitchFamily="34" charset="0"/>
              </a:rPr>
              <a:t>th</a:t>
            </a:r>
            <a:r>
              <a:rPr lang="en-US" b="0" i="0" dirty="0">
                <a:solidFill>
                  <a:srgbClr val="232333"/>
                </a:solidFill>
                <a:effectLst/>
                <a:latin typeface="Lato" panose="020F0502020204030203" pitchFamily="34" charset="0"/>
              </a:rPr>
              <a:t> May 2025).</a:t>
            </a:r>
          </a:p>
        </p:txBody>
      </p:sp>
      <p:pic>
        <p:nvPicPr>
          <p:cNvPr id="2" name="Picture 1">
            <a:extLst>
              <a:ext uri="{FF2B5EF4-FFF2-40B4-BE49-F238E27FC236}">
                <a16:creationId xmlns:a16="http://schemas.microsoft.com/office/drawing/2014/main" id="{ADF397AF-901C-8C7A-C878-E84EB7D92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315423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5F3270-AE4F-40F8-3475-45AEB20A99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D4BE7-C525-5BF8-4ED2-62F8F5894124}"/>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dirty="0"/>
              <a:t>The Interview </a:t>
            </a:r>
          </a:p>
          <a:p>
            <a:pPr marL="0" indent="0">
              <a:buNone/>
            </a:pPr>
            <a:endParaRPr lang="en-US" dirty="0"/>
          </a:p>
          <a:p>
            <a:pPr marL="342900" indent="-342900">
              <a:buFontTx/>
              <a:buChar char="-"/>
            </a:pPr>
            <a:r>
              <a:rPr lang="en-US" sz="3000" dirty="0">
                <a:latin typeface="+mn-lt"/>
              </a:rPr>
              <a:t>Read the proposal feedback </a:t>
            </a:r>
          </a:p>
          <a:p>
            <a:pPr marL="900261" lvl="1" indent="-342900">
              <a:buFontTx/>
              <a:buChar char="-"/>
            </a:pPr>
            <a:r>
              <a:rPr lang="en-US" sz="2000" dirty="0"/>
              <a:t>This thorough review is practically an interview-question guide </a:t>
            </a:r>
          </a:p>
          <a:p>
            <a:pPr marL="342900" indent="-342900">
              <a:buFontTx/>
              <a:buChar char="-"/>
            </a:pPr>
            <a:r>
              <a:rPr lang="en-US" sz="3000" dirty="0">
                <a:latin typeface="+mn-lt"/>
              </a:rPr>
              <a:t>Interview format </a:t>
            </a:r>
            <a:endParaRPr lang="en-US" dirty="0">
              <a:latin typeface="+mn-lt"/>
            </a:endParaRPr>
          </a:p>
          <a:p>
            <a:pPr marL="342900" indent="-342900">
              <a:buFontTx/>
              <a:buChar char="-"/>
            </a:pPr>
            <a:r>
              <a:rPr lang="en-US" sz="3000" dirty="0">
                <a:latin typeface="+mn-lt"/>
              </a:rPr>
              <a:t>Practice mock interviews </a:t>
            </a:r>
          </a:p>
          <a:p>
            <a:pPr marL="900261" lvl="1" indent="-342900">
              <a:buFontTx/>
              <a:buChar char="-"/>
            </a:pPr>
            <a:r>
              <a:rPr lang="en-US" sz="2000" dirty="0"/>
              <a:t>A hard and “nasty” one </a:t>
            </a:r>
          </a:p>
          <a:p>
            <a:pPr marL="900261" lvl="1" indent="-342900">
              <a:buFontTx/>
              <a:buChar char="-"/>
            </a:pPr>
            <a:r>
              <a:rPr lang="en-US" sz="2000" dirty="0"/>
              <a:t>A helpful and detailed one </a:t>
            </a:r>
          </a:p>
          <a:p>
            <a:pPr marL="342900" indent="-342900">
              <a:buFontTx/>
              <a:buChar char="-"/>
            </a:pPr>
            <a:r>
              <a:rPr lang="en-US" sz="3000" dirty="0">
                <a:latin typeface="+mn-lt"/>
              </a:rPr>
              <a:t>Time yourself, use a mirror, smile </a:t>
            </a:r>
            <a:endParaRPr lang="en-US" dirty="0">
              <a:latin typeface="+mn-lt"/>
            </a:endParaRPr>
          </a:p>
          <a:p>
            <a:pPr marL="342900" indent="-342900">
              <a:buFontTx/>
              <a:buChar char="-"/>
            </a:pPr>
            <a:r>
              <a:rPr lang="en-US" sz="3000" dirty="0">
                <a:latin typeface="+mn-lt"/>
              </a:rPr>
              <a:t>Practice the usual suspects </a:t>
            </a:r>
          </a:p>
          <a:p>
            <a:pPr marL="900261" lvl="1" indent="-342900">
              <a:buFontTx/>
              <a:buChar char="-"/>
            </a:pPr>
            <a:r>
              <a:rPr lang="en-US" sz="2000" dirty="0"/>
              <a:t>“what kind of researcher do you want to be?”</a:t>
            </a:r>
            <a:endParaRPr lang="en-GB" dirty="0"/>
          </a:p>
        </p:txBody>
      </p:sp>
      <p:pic>
        <p:nvPicPr>
          <p:cNvPr id="2" name="Picture 1">
            <a:extLst>
              <a:ext uri="{FF2B5EF4-FFF2-40B4-BE49-F238E27FC236}">
                <a16:creationId xmlns:a16="http://schemas.microsoft.com/office/drawing/2014/main" id="{B53FB062-CF53-FDD0-5720-21A441A04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810011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07D291-DDBA-4998-E1B0-8215FDB629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950FE-274A-2155-EE81-16A70323D8CC}"/>
              </a:ext>
            </a:extLst>
          </p:cNvPr>
          <p:cNvSpPr>
            <a:spLocks noGrp="1"/>
          </p:cNvSpPr>
          <p:nvPr>
            <p:ph idx="1"/>
          </p:nvPr>
        </p:nvSpPr>
        <p:spPr>
          <a:xfrm>
            <a:off x="713509" y="1253331"/>
            <a:ext cx="10515600" cy="4351338"/>
          </a:xfrm>
        </p:spPr>
        <p:txBody>
          <a:bodyPr>
            <a:normAutofit/>
          </a:bodyPr>
          <a:lstStyle/>
          <a:p>
            <a:pPr marL="0" indent="0">
              <a:buNone/>
            </a:pPr>
            <a:r>
              <a:rPr lang="en-US" dirty="0"/>
              <a:t>Final Thought and Q&amp;As</a:t>
            </a:r>
          </a:p>
          <a:p>
            <a:pPr marL="0" indent="0">
              <a:buNone/>
            </a:pPr>
            <a:endParaRPr lang="en-US" dirty="0"/>
          </a:p>
          <a:p>
            <a:pPr marL="900261" lvl="1" indent="-342900">
              <a:buFontTx/>
              <a:buChar char="-"/>
            </a:pPr>
            <a:r>
              <a:rPr lang="en-GB" sz="2600" dirty="0"/>
              <a:t>Intense period…</a:t>
            </a:r>
          </a:p>
          <a:p>
            <a:pPr marL="900261" lvl="1" indent="-342900">
              <a:buFontTx/>
              <a:buChar char="-"/>
            </a:pPr>
            <a:r>
              <a:rPr lang="en-GB" sz="2600" dirty="0"/>
              <a:t>…period of development</a:t>
            </a:r>
          </a:p>
          <a:p>
            <a:pPr marL="900261" lvl="1" indent="-342900">
              <a:buFontTx/>
              <a:buChar char="-"/>
            </a:pPr>
            <a:r>
              <a:rPr lang="en-GB" sz="2600" dirty="0"/>
              <a:t>Speak to lots and lots of people – that are appropriate for what you need in your role</a:t>
            </a:r>
          </a:p>
          <a:p>
            <a:pPr marL="900261" lvl="1" indent="-342900">
              <a:buFontTx/>
              <a:buChar char="-"/>
            </a:pPr>
            <a:r>
              <a:rPr lang="en-GB" sz="2600" dirty="0"/>
              <a:t>Changed proposal five times – find and sell the </a:t>
            </a:r>
            <a:r>
              <a:rPr lang="en-GB" sz="2600" i="1" dirty="0"/>
              <a:t>story</a:t>
            </a:r>
          </a:p>
          <a:p>
            <a:pPr marL="900261" lvl="1" indent="-342900">
              <a:buFontTx/>
              <a:buChar char="-"/>
            </a:pPr>
            <a:r>
              <a:rPr lang="en-GB" sz="2600" dirty="0"/>
              <a:t>Identify your own particular skills or attributes and show them</a:t>
            </a:r>
          </a:p>
          <a:p>
            <a:pPr marL="900261" lvl="1" indent="-342900">
              <a:buFontTx/>
              <a:buChar char="-"/>
            </a:pPr>
            <a:r>
              <a:rPr lang="en-GB" sz="2600" dirty="0"/>
              <a:t>Things can change after you start</a:t>
            </a:r>
          </a:p>
        </p:txBody>
      </p:sp>
      <p:pic>
        <p:nvPicPr>
          <p:cNvPr id="2" name="Picture 1">
            <a:extLst>
              <a:ext uri="{FF2B5EF4-FFF2-40B4-BE49-F238E27FC236}">
                <a16:creationId xmlns:a16="http://schemas.microsoft.com/office/drawing/2014/main" id="{275D0D33-E6CE-7BD5-4CDE-92D43838E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793273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EC3734-93D2-89AD-7C22-25146BA4AB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68F62-56F2-DFA4-E4B3-371857EE5BF0}"/>
              </a:ext>
            </a:extLst>
          </p:cNvPr>
          <p:cNvSpPr>
            <a:spLocks noGrp="1"/>
          </p:cNvSpPr>
          <p:nvPr>
            <p:ph idx="1"/>
          </p:nvPr>
        </p:nvSpPr>
        <p:spPr>
          <a:xfrm>
            <a:off x="742084" y="1253331"/>
            <a:ext cx="10515600" cy="4351338"/>
          </a:xfrm>
        </p:spPr>
        <p:txBody>
          <a:bodyPr>
            <a:normAutofit fontScale="92500"/>
          </a:bodyPr>
          <a:lstStyle/>
          <a:p>
            <a:pPr marL="0" indent="0">
              <a:buNone/>
            </a:pPr>
            <a:endParaRPr lang="en-US" dirty="0">
              <a:solidFill>
                <a:srgbClr val="232333"/>
              </a:solidFill>
              <a:latin typeface="Lato" panose="020F0502020204030203" pitchFamily="34" charset="0"/>
            </a:endParaRPr>
          </a:p>
          <a:p>
            <a:pPr marL="0" indent="0">
              <a:buNone/>
            </a:pPr>
            <a:r>
              <a:rPr lang="en-US" dirty="0">
                <a:solidFill>
                  <a:srgbClr val="232333"/>
                </a:solidFill>
              </a:rPr>
              <a:t>Q&amp;A and Thank you to our panel</a:t>
            </a:r>
            <a:endParaRPr lang="en-US" b="0" i="0" dirty="0">
              <a:solidFill>
                <a:srgbClr val="232333"/>
              </a:solidFill>
              <a:effectLst/>
            </a:endParaRPr>
          </a:p>
          <a:p>
            <a:pPr marL="0" indent="0">
              <a:buNone/>
            </a:pPr>
            <a:r>
              <a:rPr lang="en-US" b="0" i="0" dirty="0">
                <a:solidFill>
                  <a:srgbClr val="232333"/>
                </a:solidFill>
                <a:effectLst/>
              </a:rPr>
              <a:t>Chair -</a:t>
            </a:r>
            <a:r>
              <a:rPr lang="en-US" b="0" i="0" dirty="0">
                <a:solidFill>
                  <a:srgbClr val="232333"/>
                </a:solidFill>
                <a:effectLst/>
                <a:latin typeface="Lato" panose="020F0502020204030203" pitchFamily="34" charset="0"/>
              </a:rPr>
              <a:t>Prof </a:t>
            </a:r>
            <a:r>
              <a:rPr lang="en-US" b="1" i="0" dirty="0">
                <a:solidFill>
                  <a:srgbClr val="232333"/>
                </a:solidFill>
                <a:effectLst/>
                <a:latin typeface="Lato" panose="020F0502020204030203" pitchFamily="34" charset="0"/>
              </a:rPr>
              <a:t>Gail Davey </a:t>
            </a:r>
            <a:r>
              <a:rPr lang="en-US" b="0" i="0" dirty="0">
                <a:solidFill>
                  <a:srgbClr val="232333"/>
                </a:solidFill>
                <a:effectLst/>
                <a:latin typeface="Lato" panose="020F0502020204030203" pitchFamily="34" charset="0"/>
              </a:rPr>
              <a:t>(EDI lead) – </a:t>
            </a:r>
            <a:r>
              <a:rPr lang="en-US" dirty="0">
                <a:solidFill>
                  <a:srgbClr val="232333"/>
                </a:solidFill>
                <a:latin typeface="Lato" panose="020F0502020204030203" pitchFamily="34" charset="0"/>
              </a:rPr>
              <a:t>BSMS </a:t>
            </a:r>
          </a:p>
          <a:p>
            <a:pPr marL="0" indent="0">
              <a:buNone/>
            </a:pPr>
            <a:r>
              <a:rPr lang="en-US" b="0" i="0" dirty="0">
                <a:solidFill>
                  <a:srgbClr val="232333"/>
                </a:solidFill>
                <a:effectLst/>
                <a:latin typeface="Lato" panose="020F0502020204030203" pitchFamily="34" charset="0"/>
              </a:rPr>
              <a:t>Prof </a:t>
            </a:r>
            <a:r>
              <a:rPr lang="en-US" b="1" i="0" dirty="0">
                <a:solidFill>
                  <a:srgbClr val="232333"/>
                </a:solidFill>
                <a:effectLst/>
                <a:latin typeface="Lato" panose="020F0502020204030203" pitchFamily="34" charset="0"/>
              </a:rPr>
              <a:t>Andrew Prendergast </a:t>
            </a:r>
            <a:r>
              <a:rPr lang="en-US" b="0" i="0" dirty="0">
                <a:solidFill>
                  <a:srgbClr val="232333"/>
                </a:solidFill>
                <a:effectLst/>
                <a:latin typeface="Lato" panose="020F0502020204030203" pitchFamily="34" charset="0"/>
              </a:rPr>
              <a:t>– QMUL</a:t>
            </a:r>
          </a:p>
          <a:p>
            <a:pPr marL="0" indent="0">
              <a:buNone/>
            </a:pPr>
            <a:r>
              <a:rPr lang="en-US" b="0" i="0" dirty="0">
                <a:solidFill>
                  <a:srgbClr val="232333"/>
                </a:solidFill>
                <a:effectLst/>
                <a:latin typeface="Lato" panose="020F0502020204030203" pitchFamily="34" charset="0"/>
              </a:rPr>
              <a:t>Dr </a:t>
            </a:r>
            <a:r>
              <a:rPr lang="en-US" b="1" i="0" dirty="0">
                <a:solidFill>
                  <a:srgbClr val="232333"/>
                </a:solidFill>
                <a:effectLst/>
                <a:latin typeface="Lato" panose="020F0502020204030203" pitchFamily="34" charset="0"/>
              </a:rPr>
              <a:t>Rebecca Nightingale </a:t>
            </a:r>
            <a:r>
              <a:rPr lang="en-US" b="0" i="0" dirty="0">
                <a:solidFill>
                  <a:srgbClr val="232333"/>
                </a:solidFill>
                <a:effectLst/>
                <a:latin typeface="Lato" panose="020F0502020204030203" pitchFamily="34" charset="0"/>
              </a:rPr>
              <a:t>- LSTM</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Dr </a:t>
            </a:r>
            <a:r>
              <a:rPr lang="en-US" b="1" i="0" dirty="0">
                <a:solidFill>
                  <a:srgbClr val="232333"/>
                </a:solidFill>
                <a:effectLst/>
                <a:latin typeface="Lato" panose="020F0502020204030203" pitchFamily="34" charset="0"/>
              </a:rPr>
              <a:t>Sam Gnanapragasam</a:t>
            </a:r>
            <a:r>
              <a:rPr lang="en-US" b="0" i="0" dirty="0">
                <a:solidFill>
                  <a:srgbClr val="232333"/>
                </a:solidFill>
                <a:effectLst/>
                <a:latin typeface="Lato" panose="020F0502020204030203" pitchFamily="34" charset="0"/>
              </a:rPr>
              <a:t>(Current UK fellow) - </a:t>
            </a:r>
            <a:r>
              <a:rPr lang="en-US" dirty="0">
                <a:solidFill>
                  <a:srgbClr val="232333"/>
                </a:solidFill>
                <a:latin typeface="Lato" panose="020F0502020204030203" pitchFamily="34" charset="0"/>
              </a:rPr>
              <a:t>KCL</a:t>
            </a:r>
            <a:r>
              <a:rPr lang="en-US" b="0" i="0" dirty="0">
                <a:solidFill>
                  <a:srgbClr val="232333"/>
                </a:solidFill>
                <a:effectLst/>
                <a:latin typeface="Lato" panose="020F0502020204030203" pitchFamily="34" charset="0"/>
              </a:rPr>
              <a:t>/BRTI (</a:t>
            </a:r>
            <a:r>
              <a:rPr lang="en-US" dirty="0">
                <a:solidFill>
                  <a:srgbClr val="232333"/>
                </a:solidFill>
                <a:latin typeface="Lato" panose="020F0502020204030203" pitchFamily="34" charset="0"/>
              </a:rPr>
              <a:t>Zimbabwe</a:t>
            </a:r>
            <a:r>
              <a:rPr lang="en-US" b="0" i="0" dirty="0">
                <a:solidFill>
                  <a:srgbClr val="232333"/>
                </a:solidFill>
                <a:effectLst/>
                <a:latin typeface="Lato" panose="020F0502020204030203" pitchFamily="34" charset="0"/>
              </a:rPr>
              <a:t>)</a:t>
            </a:r>
          </a:p>
          <a:p>
            <a:pPr marL="0" indent="0">
              <a:buNone/>
            </a:pPr>
            <a:r>
              <a:rPr lang="en-US" i="0" dirty="0" err="1">
                <a:solidFill>
                  <a:srgbClr val="232333"/>
                </a:solidFill>
                <a:effectLst/>
                <a:latin typeface="Lato" panose="020F0502020204030203" pitchFamily="34" charset="0"/>
              </a:rPr>
              <a:t>Ms</a:t>
            </a:r>
            <a:r>
              <a:rPr lang="en-US" b="1" i="0" dirty="0">
                <a:solidFill>
                  <a:srgbClr val="232333"/>
                </a:solidFill>
                <a:effectLst/>
                <a:latin typeface="Lato" panose="020F0502020204030203" pitchFamily="34" charset="0"/>
              </a:rPr>
              <a:t> Lydia Davidson</a:t>
            </a:r>
            <a:r>
              <a:rPr lang="en-US" b="0" i="0" dirty="0">
                <a:solidFill>
                  <a:srgbClr val="232333"/>
                </a:solidFill>
                <a:effectLst/>
                <a:latin typeface="Lato" panose="020F0502020204030203" pitchFamily="34" charset="0"/>
              </a:rPr>
              <a:t>(Current UK fellow) – LSHTM/BRTI (Zimbabwe)</a:t>
            </a:r>
            <a:br>
              <a:rPr lang="en-US" b="0" i="0" dirty="0">
                <a:solidFill>
                  <a:srgbClr val="232333"/>
                </a:solidFill>
                <a:effectLst/>
                <a:latin typeface="Lato" panose="020F0502020204030203" pitchFamily="34" charset="0"/>
              </a:rPr>
            </a:br>
            <a:r>
              <a:rPr lang="en-US" b="0" i="0" dirty="0" err="1">
                <a:solidFill>
                  <a:srgbClr val="232333"/>
                </a:solidFill>
                <a:effectLst/>
                <a:latin typeface="Lato" panose="020F0502020204030203" pitchFamily="34" charset="0"/>
              </a:rPr>
              <a:t>Ms</a:t>
            </a:r>
            <a:r>
              <a:rPr lang="en-US" b="0" i="0" dirty="0">
                <a:solidFill>
                  <a:srgbClr val="232333"/>
                </a:solidFill>
                <a:effectLst/>
                <a:latin typeface="Lato" panose="020F0502020204030203" pitchFamily="34" charset="0"/>
              </a:rPr>
              <a:t> </a:t>
            </a:r>
            <a:r>
              <a:rPr lang="en-US" b="1" i="0" dirty="0">
                <a:solidFill>
                  <a:srgbClr val="232333"/>
                </a:solidFill>
                <a:effectLst/>
                <a:latin typeface="Lato" panose="020F0502020204030203" pitchFamily="34" charset="0"/>
              </a:rPr>
              <a:t>Katherine Barrett </a:t>
            </a:r>
            <a:r>
              <a:rPr lang="en-US" b="0" i="0" dirty="0">
                <a:solidFill>
                  <a:srgbClr val="232333"/>
                </a:solidFill>
                <a:effectLst/>
                <a:latin typeface="Lato" panose="020F0502020204030203" pitchFamily="34" charset="0"/>
              </a:rPr>
              <a:t>(Programme Manager) – LSHTM</a:t>
            </a:r>
            <a:br>
              <a:rPr lang="en-US" b="0" i="0" dirty="0">
                <a:solidFill>
                  <a:srgbClr val="232333"/>
                </a:solidFill>
                <a:effectLst/>
                <a:latin typeface="Lato" panose="020F0502020204030203" pitchFamily="34" charset="0"/>
              </a:rPr>
            </a:br>
            <a:endParaRPr lang="en-US" b="0" i="0" dirty="0">
              <a:solidFill>
                <a:srgbClr val="232333"/>
              </a:solidFill>
              <a:effectLst/>
              <a:latin typeface="Lato" panose="020F0502020204030203" pitchFamily="34" charset="0"/>
            </a:endParaRPr>
          </a:p>
          <a:p>
            <a:pPr marL="0" indent="0">
              <a:buNone/>
            </a:pPr>
            <a:endParaRPr lang="en-US" b="1" i="0" dirty="0">
              <a:solidFill>
                <a:srgbClr val="FF0000"/>
              </a:solidFill>
              <a:effectLst/>
            </a:endParaRPr>
          </a:p>
        </p:txBody>
      </p:sp>
      <p:pic>
        <p:nvPicPr>
          <p:cNvPr id="2" name="Picture 1">
            <a:extLst>
              <a:ext uri="{FF2B5EF4-FFF2-40B4-BE49-F238E27FC236}">
                <a16:creationId xmlns:a16="http://schemas.microsoft.com/office/drawing/2014/main" id="{D14E63E3-481D-E637-0584-C4599BED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289313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1" i="0" dirty="0">
              <a:solidFill>
                <a:srgbClr val="232333"/>
              </a:solidFill>
              <a:effectLst/>
              <a:latin typeface="Lato" panose="020F0502020204030203" pitchFamily="34" charset="0"/>
            </a:endParaRPr>
          </a:p>
          <a:p>
            <a:pPr marL="0" indent="0">
              <a:buNone/>
            </a:pPr>
            <a:r>
              <a:rPr lang="en-US" b="1" i="0" dirty="0">
                <a:solidFill>
                  <a:srgbClr val="232333"/>
                </a:solidFill>
                <a:effectLst/>
                <a:latin typeface="Lato" panose="020F0502020204030203" pitchFamily="34" charset="0"/>
              </a:rPr>
              <a:t>Follow-up:</a:t>
            </a:r>
          </a:p>
          <a:p>
            <a:pPr marL="0" indent="0">
              <a:buNone/>
            </a:pPr>
            <a:r>
              <a:rPr lang="en-US" b="0" i="0" dirty="0">
                <a:solidFill>
                  <a:srgbClr val="232333"/>
                </a:solidFill>
                <a:effectLst/>
                <a:latin typeface="Lato" panose="020F0502020204030203" pitchFamily="34" charset="0"/>
              </a:rPr>
              <a:t>Please feel welcome to send questions for the panel afterwards via </a:t>
            </a:r>
            <a:r>
              <a:rPr lang="en-US" b="0" i="0" dirty="0">
                <a:solidFill>
                  <a:srgbClr val="232333"/>
                </a:solidFill>
                <a:effectLst/>
                <a:latin typeface="Lato" panose="020F0502020204030203" pitchFamily="34" charset="0"/>
                <a:hlinkClick r:id="rId3"/>
              </a:rPr>
              <a:t>create-phd@lshtm.ac.uk</a:t>
            </a: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dirty="0">
                <a:solidFill>
                  <a:srgbClr val="232333"/>
                </a:solidFill>
                <a:latin typeface="Lato" panose="020F0502020204030203" pitchFamily="34" charset="0"/>
              </a:rPr>
              <a:t>Portions of this webinar will be available for viewing on the </a:t>
            </a:r>
            <a:r>
              <a:rPr lang="en-US" dirty="0">
                <a:solidFill>
                  <a:srgbClr val="232333"/>
                </a:solidFill>
                <a:latin typeface="Lato" panose="020F0502020204030203" pitchFamily="34" charset="0"/>
                <a:hlinkClick r:id="rId4"/>
              </a:rPr>
              <a:t>www.create-phd.org</a:t>
            </a:r>
            <a:r>
              <a:rPr lang="en-US" dirty="0">
                <a:solidFill>
                  <a:srgbClr val="232333"/>
                </a:solidFill>
                <a:latin typeface="Lato" panose="020F0502020204030203" pitchFamily="34" charset="0"/>
              </a:rPr>
              <a:t> website after this event.</a:t>
            </a:r>
            <a:endParaRPr lang="en-US" b="0" i="0" dirty="0">
              <a:solidFill>
                <a:srgbClr val="232333"/>
              </a:solidFill>
              <a:effectLst/>
              <a:latin typeface="Lato" panose="020F0502020204030203" pitchFamily="34" charset="0"/>
            </a:endParaRPr>
          </a:p>
          <a:p>
            <a:pPr marL="0" indent="0">
              <a:buNone/>
            </a:pPr>
            <a:endParaRPr lang="en-GB" dirty="0"/>
          </a:p>
        </p:txBody>
      </p:sp>
      <p:pic>
        <p:nvPicPr>
          <p:cNvPr id="2" name="Picture 1">
            <a:extLst>
              <a:ext uri="{FF2B5EF4-FFF2-40B4-BE49-F238E27FC236}">
                <a16:creationId xmlns:a16="http://schemas.microsoft.com/office/drawing/2014/main" id="{7E26F7EC-A66C-7B56-139D-A77A13250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11757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Format:</a:t>
            </a:r>
            <a:br>
              <a:rPr lang="en-US" b="0" i="0" dirty="0">
                <a:solidFill>
                  <a:srgbClr val="232333"/>
                </a:solidFill>
                <a:effectLst/>
                <a:latin typeface="Lato" panose="020F0502020204030203" pitchFamily="34" charset="0"/>
              </a:rPr>
            </a:br>
            <a:r>
              <a:rPr lang="en-US" b="1" i="0" dirty="0">
                <a:solidFill>
                  <a:srgbClr val="232333"/>
                </a:solidFill>
                <a:effectLst/>
                <a:latin typeface="Lato" panose="020F0502020204030203" pitchFamily="34" charset="0"/>
              </a:rPr>
              <a:t>Presentations</a:t>
            </a:r>
            <a:r>
              <a:rPr lang="en-US" b="0" i="0" dirty="0">
                <a:solidFill>
                  <a:srgbClr val="232333"/>
                </a:solidFill>
                <a:effectLst/>
                <a:latin typeface="Lato" panose="020F0502020204030203" pitchFamily="34" charset="0"/>
              </a:rPr>
              <a:t> on the Stage 2 application documents, how to prepare a winning application, perspectives from current fellows.</a:t>
            </a:r>
          </a:p>
          <a:p>
            <a:pPr marL="0" indent="0">
              <a:buNone/>
            </a:pPr>
            <a:r>
              <a:rPr lang="en-US" b="0" i="0" dirty="0">
                <a:solidFill>
                  <a:srgbClr val="232333"/>
                </a:solidFill>
                <a:effectLst/>
                <a:latin typeface="Lato" panose="020F0502020204030203" pitchFamily="34" charset="0"/>
              </a:rPr>
              <a:t>A </a:t>
            </a:r>
            <a:r>
              <a:rPr lang="en-US" b="1" i="0" dirty="0">
                <a:solidFill>
                  <a:srgbClr val="232333"/>
                </a:solidFill>
                <a:effectLst/>
                <a:latin typeface="Lato" panose="020F0502020204030203" pitchFamily="34" charset="0"/>
              </a:rPr>
              <a:t>moderated general Q&amp;A</a:t>
            </a:r>
          </a:p>
          <a:p>
            <a:pPr marL="0" indent="0">
              <a:buNone/>
            </a:pPr>
            <a:r>
              <a:rPr lang="en-US" dirty="0">
                <a:solidFill>
                  <a:srgbClr val="232333"/>
                </a:solidFill>
                <a:latin typeface="Lato" panose="020F0502020204030203" pitchFamily="34" charset="0"/>
              </a:rPr>
              <a:t>A</a:t>
            </a:r>
            <a:r>
              <a:rPr lang="en-US" b="1" dirty="0">
                <a:solidFill>
                  <a:srgbClr val="232333"/>
                </a:solidFill>
                <a:latin typeface="Lato" panose="020F0502020204030203" pitchFamily="34" charset="0"/>
              </a:rPr>
              <a:t> NMAHP specific Q&amp;A</a:t>
            </a:r>
            <a:endParaRPr lang="en-GB" dirty="0"/>
          </a:p>
        </p:txBody>
      </p:sp>
      <p:pic>
        <p:nvPicPr>
          <p:cNvPr id="2" name="Picture 1">
            <a:extLst>
              <a:ext uri="{FF2B5EF4-FFF2-40B4-BE49-F238E27FC236}">
                <a16:creationId xmlns:a16="http://schemas.microsoft.com/office/drawing/2014/main" id="{1DD6EF67-39C9-C00A-D654-A8DF1087D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08010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1" i="0" dirty="0">
              <a:solidFill>
                <a:srgbClr val="232333"/>
              </a:solidFill>
              <a:effectLst/>
              <a:latin typeface="Lato" panose="020F0502020204030203" pitchFamily="34" charset="0"/>
            </a:endParaRPr>
          </a:p>
          <a:p>
            <a:pPr marL="0" indent="0">
              <a:buNone/>
            </a:pPr>
            <a:endParaRPr lang="en-US" b="1" dirty="0">
              <a:solidFill>
                <a:srgbClr val="232333"/>
              </a:solidFill>
              <a:latin typeface="Lato" panose="020F0502020204030203" pitchFamily="34" charset="0"/>
            </a:endParaRPr>
          </a:p>
          <a:p>
            <a:pPr marL="0" indent="0">
              <a:buNone/>
            </a:pPr>
            <a:r>
              <a:rPr lang="en-US" b="1" i="0" dirty="0">
                <a:solidFill>
                  <a:srgbClr val="232333"/>
                </a:solidFill>
                <a:effectLst/>
                <a:latin typeface="Lato" panose="020F0502020204030203" pitchFamily="34" charset="0"/>
              </a:rPr>
              <a:t>Follow-up:</a:t>
            </a:r>
          </a:p>
          <a:p>
            <a:pPr marL="0" indent="0">
              <a:buNone/>
            </a:pPr>
            <a:r>
              <a:rPr lang="en-US" b="0" i="0" dirty="0">
                <a:solidFill>
                  <a:srgbClr val="232333"/>
                </a:solidFill>
                <a:effectLst/>
                <a:latin typeface="Lato" panose="020F0502020204030203" pitchFamily="34" charset="0"/>
              </a:rPr>
              <a:t>Please feel welcome to send questions for the panel afterwards via create-phd@lshtm.ac.uk</a:t>
            </a:r>
          </a:p>
          <a:p>
            <a:pPr marL="0" indent="0">
              <a:buNone/>
            </a:pPr>
            <a:endParaRPr lang="en-GB" dirty="0"/>
          </a:p>
        </p:txBody>
      </p:sp>
      <p:pic>
        <p:nvPicPr>
          <p:cNvPr id="2" name="Picture 1">
            <a:extLst>
              <a:ext uri="{FF2B5EF4-FFF2-40B4-BE49-F238E27FC236}">
                <a16:creationId xmlns:a16="http://schemas.microsoft.com/office/drawing/2014/main" id="{FC64C360-C319-F85F-593E-D4AFF1D8E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40500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solidFill>
                  <a:srgbClr val="232333"/>
                </a:solidFill>
                <a:latin typeface="Lato" panose="020F0502020204030203" pitchFamily="34" charset="0"/>
              </a:rPr>
              <a:t>Housekeeping</a:t>
            </a:r>
            <a:r>
              <a:rPr lang="en-US" b="1" i="0" dirty="0">
                <a:solidFill>
                  <a:srgbClr val="232333"/>
                </a:solidFill>
                <a:effectLst/>
                <a:latin typeface="Lato" panose="020F0502020204030203" pitchFamily="34" charset="0"/>
              </a:rPr>
              <a:t>:</a:t>
            </a: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session will be recorded and will be made available afterwards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nominated panelists can be seen, heard or screen share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audiences’ mics &amp; videos are turned off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Q&amp;A function is available in this session – please ensure messages are respectful and in line with LSHTM’s values</a:t>
            </a:r>
          </a:p>
          <a:p>
            <a:pPr marL="342900" lvl="0" indent="-342900">
              <a:lnSpc>
                <a:spcPct val="107000"/>
              </a:lnSpc>
              <a:spcAft>
                <a:spcPts val="800"/>
              </a:spcAft>
              <a:buSzPts val="1000"/>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Questions will be answered after all panelists’ presentations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2" name="Picture 1">
            <a:extLst>
              <a:ext uri="{FF2B5EF4-FFF2-40B4-BE49-F238E27FC236}">
                <a16:creationId xmlns:a16="http://schemas.microsoft.com/office/drawing/2014/main" id="{D25EBBBC-AB26-94EB-3E18-E7E041E10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190142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Presentation:</a:t>
            </a:r>
          </a:p>
          <a:p>
            <a:pPr marL="0" indent="0">
              <a:buNone/>
            </a:pPr>
            <a:r>
              <a:rPr lang="en-US" b="1" dirty="0">
                <a:solidFill>
                  <a:srgbClr val="232333"/>
                </a:solidFill>
                <a:latin typeface="Lato" panose="020F0502020204030203" pitchFamily="34" charset="0"/>
              </a:rPr>
              <a:t>Katherine Barrett:</a:t>
            </a:r>
          </a:p>
          <a:p>
            <a:pPr marL="0" indent="0">
              <a:buNone/>
            </a:pPr>
            <a:r>
              <a:rPr lang="en-US" b="0" i="0" dirty="0">
                <a:solidFill>
                  <a:srgbClr val="232333"/>
                </a:solidFill>
                <a:effectLst/>
                <a:latin typeface="Lato" panose="020F0502020204030203" pitchFamily="34" charset="0"/>
              </a:rPr>
              <a:t>Stage 2 application documents.</a:t>
            </a:r>
            <a:endParaRPr lang="en-GB" dirty="0"/>
          </a:p>
        </p:txBody>
      </p:sp>
      <p:pic>
        <p:nvPicPr>
          <p:cNvPr id="2" name="Picture 1">
            <a:extLst>
              <a:ext uri="{FF2B5EF4-FFF2-40B4-BE49-F238E27FC236}">
                <a16:creationId xmlns:a16="http://schemas.microsoft.com/office/drawing/2014/main" id="{44660F59-D4A5-FD21-83A6-A942B344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69613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Recap of the CREATE PhD Programme:</a:t>
            </a:r>
          </a:p>
          <a:p>
            <a:pPr marL="0" indent="0">
              <a:buNone/>
            </a:pPr>
            <a:endParaRPr lang="en-US" sz="8600" dirty="0"/>
          </a:p>
          <a:p>
            <a:pPr>
              <a:spcBef>
                <a:spcPts val="0"/>
              </a:spcBef>
              <a:spcAft>
                <a:spcPts val="1200"/>
              </a:spcAft>
            </a:pPr>
            <a:r>
              <a:rPr lang="en-US" sz="10400" dirty="0"/>
              <a:t>Wellcome Trust funded programme: 25 PhD fellowships (5/year)</a:t>
            </a:r>
          </a:p>
          <a:p>
            <a:pPr>
              <a:spcBef>
                <a:spcPts val="0"/>
              </a:spcBef>
              <a:spcAft>
                <a:spcPts val="1200"/>
              </a:spcAft>
            </a:pPr>
            <a:r>
              <a:rPr lang="en-US" sz="10400" dirty="0"/>
              <a:t>Open to UK/Republic of Ireland registered </a:t>
            </a:r>
            <a:r>
              <a:rPr lang="en-US" sz="10400" u="sng" dirty="0"/>
              <a:t>health professionals</a:t>
            </a:r>
          </a:p>
          <a:p>
            <a:pPr>
              <a:spcBef>
                <a:spcPts val="0"/>
              </a:spcBef>
              <a:spcAft>
                <a:spcPts val="1200"/>
              </a:spcAft>
            </a:pPr>
            <a:r>
              <a:rPr lang="en-US" sz="10400" dirty="0"/>
              <a:t>Fellows will register at one of the partner UK Institutions (UKI) </a:t>
            </a:r>
          </a:p>
          <a:p>
            <a:pPr>
              <a:spcBef>
                <a:spcPts val="0"/>
              </a:spcBef>
              <a:spcAft>
                <a:spcPts val="1200"/>
              </a:spcAft>
            </a:pPr>
            <a:r>
              <a:rPr lang="en-US" sz="10400" dirty="0"/>
              <a:t>Fellows will be based at an African Partner Institution (API) for 18-24 months</a:t>
            </a:r>
          </a:p>
          <a:p>
            <a:pPr>
              <a:spcBef>
                <a:spcPts val="0"/>
              </a:spcBef>
              <a:spcAft>
                <a:spcPts val="1200"/>
              </a:spcAft>
            </a:pPr>
            <a:r>
              <a:rPr lang="en-US" sz="10400" dirty="0"/>
              <a:t>Programme will recruit &amp; support </a:t>
            </a:r>
            <a:r>
              <a:rPr lang="en-US" sz="10400" u="sng" dirty="0"/>
              <a:t>matched 25 African fellows </a:t>
            </a:r>
            <a:r>
              <a:rPr lang="en-US" sz="10400" dirty="0"/>
              <a:t>from the APIs</a:t>
            </a:r>
          </a:p>
          <a:p>
            <a:pPr marL="0" indent="0">
              <a:buNone/>
            </a:pPr>
            <a:endParaRPr lang="en-GB" dirty="0"/>
          </a:p>
        </p:txBody>
      </p:sp>
      <p:pic>
        <p:nvPicPr>
          <p:cNvPr id="2" name="Picture 1">
            <a:extLst>
              <a:ext uri="{FF2B5EF4-FFF2-40B4-BE49-F238E27FC236}">
                <a16:creationId xmlns:a16="http://schemas.microsoft.com/office/drawing/2014/main" id="{C96A47D0-5629-AB3B-4C6E-088919582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336"/>
            <a:ext cx="12192000" cy="730664"/>
          </a:xfrm>
          <a:prstGeom prst="rect">
            <a:avLst/>
          </a:prstGeom>
        </p:spPr>
      </p:pic>
    </p:spTree>
    <p:extLst>
      <p:ext uri="{BB962C8B-B14F-4D97-AF65-F5344CB8AC3E}">
        <p14:creationId xmlns:p14="http://schemas.microsoft.com/office/powerpoint/2010/main" val="223001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6E2D327B34AB46A5C7F5BD5B14B446" ma:contentTypeVersion="13" ma:contentTypeDescription="Create a new document." ma:contentTypeScope="" ma:versionID="b222a3504a927b0ebcba9913f7fe4938">
  <xsd:schema xmlns:xsd="http://www.w3.org/2001/XMLSchema" xmlns:xs="http://www.w3.org/2001/XMLSchema" xmlns:p="http://schemas.microsoft.com/office/2006/metadata/properties" xmlns:ns3="b73cfc75-45b4-4e29-8d42-5bf167ffc290" xmlns:ns4="1599a72d-53f8-4533-9026-877671193962" targetNamespace="http://schemas.microsoft.com/office/2006/metadata/properties" ma:root="true" ma:fieldsID="6a60bd9a64dc47a1f1b393545b2175b2" ns3:_="" ns4:_="">
    <xsd:import namespace="b73cfc75-45b4-4e29-8d42-5bf167ffc290"/>
    <xsd:import namespace="1599a72d-53f8-4533-9026-8776711939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cfc75-45b4-4e29-8d42-5bf167ffc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99a72d-53f8-4533-9026-8776711939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9DDB1F-9D7E-4C5E-B4BB-3CFDFB8C8949}">
  <ds:schemaRefs>
    <ds:schemaRef ds:uri="http://schemas.microsoft.com/sharepoint/v3/contenttype/forms"/>
  </ds:schemaRefs>
</ds:datastoreItem>
</file>

<file path=customXml/itemProps2.xml><?xml version="1.0" encoding="utf-8"?>
<ds:datastoreItem xmlns:ds="http://schemas.openxmlformats.org/officeDocument/2006/customXml" ds:itemID="{E1F2345B-15EB-4AAD-8B83-5DB77E830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cfc75-45b4-4e29-8d42-5bf167ffc290"/>
    <ds:schemaRef ds:uri="1599a72d-53f8-4533-9026-877671193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1244-EB86-4F9F-9467-DCE85C80754B}">
  <ds:schemaRefs>
    <ds:schemaRef ds:uri="http://www.w3.org/XML/1998/namespace"/>
    <ds:schemaRef ds:uri="http://schemas.microsoft.com/office/2006/metadata/properties"/>
    <ds:schemaRef ds:uri="1599a72d-53f8-4533-9026-877671193962"/>
    <ds:schemaRef ds:uri="http://schemas.openxmlformats.org/package/2006/metadata/core-properties"/>
    <ds:schemaRef ds:uri="http://purl.org/dc/elements/1.1/"/>
    <ds:schemaRef ds:uri="b73cfc75-45b4-4e29-8d42-5bf167ffc290"/>
    <ds:schemaRef ds:uri="http://schemas.microsoft.com/office/2006/documentManagement/types"/>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2718</Words>
  <Application>Microsoft Office PowerPoint</Application>
  <PresentationFormat>Widescreen</PresentationFormat>
  <Paragraphs>333</Paragraphs>
  <Slides>43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Aptos</vt:lpstr>
      <vt:lpstr>Arial</vt:lpstr>
      <vt:lpstr>Calibri</vt:lpstr>
      <vt:lpstr>Calibri Light</vt:lpstr>
      <vt:lpstr>Lato</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ORINIQUE</dc:creator>
  <cp:lastModifiedBy>Katherine  Barrett</cp:lastModifiedBy>
  <cp:revision>39</cp:revision>
  <dcterms:created xsi:type="dcterms:W3CDTF">2022-05-27T11:01:32Z</dcterms:created>
  <dcterms:modified xsi:type="dcterms:W3CDTF">2025-02-07T12:55:52Z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0x010100AA6E2D327B34AB46A5C7F5BD5B14B446</vt:lpwstr>
  </property>
</Properties>
</file>